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handoutMasters/handoutMaster1.xml" ContentType="application/vnd.openxmlformats-officedocument.presentationml.handoutMaster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02" r:id="rId1"/>
  </p:sldMasterIdLst>
  <p:notesMasterIdLst>
    <p:notesMasterId r:id="rId10"/>
  </p:notesMasterIdLst>
  <p:handoutMasterIdLst>
    <p:handoutMasterId r:id="rId11"/>
  </p:handoutMasterIdLst>
  <p:sldIdLst>
    <p:sldId id="256" r:id="rId2"/>
    <p:sldId id="341" r:id="rId3"/>
    <p:sldId id="259" r:id="rId4"/>
    <p:sldId id="312" r:id="rId5"/>
    <p:sldId id="313" r:id="rId6"/>
    <p:sldId id="314" r:id="rId7"/>
    <p:sldId id="315" r:id="rId8"/>
    <p:sldId id="316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clrMru>
    <a:srgbClr val="D9D9D9"/>
    <a:srgbClr val="F1F1F1"/>
    <a:srgbClr val="385683"/>
    <a:srgbClr val="D6D600"/>
  </p:clrMru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709" autoAdjust="0"/>
    <p:restoredTop sz="94660"/>
  </p:normalViewPr>
  <p:slideViewPr>
    <p:cSldViewPr snapToGrid="0" snapToObjects="1" showGuides="1">
      <p:cViewPr>
        <p:scale>
          <a:sx n="120" d="100"/>
          <a:sy n="120" d="100"/>
        </p:scale>
        <p:origin x="-1352" y="-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25AAD4-856B-8043-935B-9BE49978FC9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1FFA7-4936-5745-9D2D-7089219807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8328841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185CD-5450-F646-82A5-4413BD76E715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EF5C3-49D7-B74D-A9FE-84D0C1CC4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11751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Arial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Arial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Arial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jpe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hyperlink" Target="..%5CNIH-Meeting%5CParticipleSize2.ppt%23-1,23,Slide%2023" TargetMode="External"/><Relationship Id="rId5" Type="http://schemas.openxmlformats.org/officeDocument/2006/relationships/image" Target="../media/image23.jpe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30399"/>
            <a:ext cx="7772400" cy="1667934"/>
          </a:xfrm>
        </p:spPr>
        <p:txBody>
          <a:bodyPr/>
          <a:lstStyle/>
          <a:p>
            <a:r>
              <a:rPr lang="en-US" sz="4400" dirty="0" smtClean="0"/>
              <a:t>Image Physics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33" y="169333"/>
            <a:ext cx="3598334" cy="14251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790222" y="774700"/>
            <a:ext cx="1804811" cy="3048000"/>
            <a:chOff x="384" y="1392"/>
            <a:chExt cx="1279" cy="1920"/>
          </a:xfrm>
        </p:grpSpPr>
        <p:pic>
          <p:nvPicPr>
            <p:cNvPr id="28732" name="Picture 6" descr="gleiwitz1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84" y="1680"/>
              <a:ext cx="1224" cy="16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7751" name="Oval 7"/>
            <p:cNvSpPr>
              <a:spLocks noChangeArrowheads="1"/>
            </p:cNvSpPr>
            <p:nvPr/>
          </p:nvSpPr>
          <p:spPr bwMode="auto">
            <a:xfrm>
              <a:off x="768" y="1632"/>
              <a:ext cx="480" cy="480"/>
            </a:xfrm>
            <a:prstGeom prst="ellipse">
              <a:avLst/>
            </a:prstGeom>
            <a:noFill/>
            <a:ln w="19050">
              <a:solidFill>
                <a:srgbClr val="EE12CF"/>
              </a:solidFill>
              <a:prstDash val="sysDot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 New Roman" charset="0"/>
              </a:endParaRPr>
            </a:p>
          </p:txBody>
        </p:sp>
        <p:sp>
          <p:nvSpPr>
            <p:cNvPr id="287752" name="Oval 8"/>
            <p:cNvSpPr>
              <a:spLocks noChangeArrowheads="1"/>
            </p:cNvSpPr>
            <p:nvPr/>
          </p:nvSpPr>
          <p:spPr bwMode="auto">
            <a:xfrm>
              <a:off x="624" y="1488"/>
              <a:ext cx="768" cy="768"/>
            </a:xfrm>
            <a:prstGeom prst="ellipse">
              <a:avLst/>
            </a:prstGeom>
            <a:noFill/>
            <a:ln w="19050">
              <a:solidFill>
                <a:srgbClr val="EE12CF"/>
              </a:solidFill>
              <a:prstDash val="sysDot"/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 New Roman" charset="0"/>
              </a:endParaRPr>
            </a:p>
          </p:txBody>
        </p:sp>
        <p:sp>
          <p:nvSpPr>
            <p:cNvPr id="28735" name="Text Box 9"/>
            <p:cNvSpPr txBox="1">
              <a:spLocks noChangeArrowheads="1"/>
            </p:cNvSpPr>
            <p:nvPr/>
          </p:nvSpPr>
          <p:spPr bwMode="auto">
            <a:xfrm>
              <a:off x="432" y="1392"/>
              <a:ext cx="123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effectLst/>
                  <a:latin typeface="Arial" pitchFamily="4" charset="0"/>
                </a:rPr>
                <a:t>Radio Stimulus</a:t>
              </a:r>
            </a:p>
          </p:txBody>
        </p:sp>
      </p:grpSp>
      <p:sp>
        <p:nvSpPr>
          <p:cNvPr id="28675" name="Text Box 10"/>
          <p:cNvSpPr txBox="1">
            <a:spLocks noChangeArrowheads="1"/>
          </p:cNvSpPr>
          <p:nvPr/>
        </p:nvSpPr>
        <p:spPr bwMode="auto">
          <a:xfrm>
            <a:off x="3093155" y="1308101"/>
            <a:ext cx="309723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effectLst/>
                <a:latin typeface="Arial" pitchFamily="4" charset="0"/>
              </a:rPr>
              <a:t>Proton Interaction in Tissues</a:t>
            </a:r>
          </a:p>
        </p:txBody>
      </p:sp>
      <p:grpSp>
        <p:nvGrpSpPr>
          <p:cNvPr id="4" name="Group 11"/>
          <p:cNvGrpSpPr>
            <a:grpSpLocks/>
          </p:cNvGrpSpPr>
          <p:nvPr/>
        </p:nvGrpSpPr>
        <p:grpSpPr bwMode="auto">
          <a:xfrm>
            <a:off x="2754489" y="774700"/>
            <a:ext cx="3556000" cy="2355850"/>
            <a:chOff x="1776" y="1392"/>
            <a:chExt cx="2520" cy="1484"/>
          </a:xfrm>
        </p:grpSpPr>
        <p:grpSp>
          <p:nvGrpSpPr>
            <p:cNvPr id="5" name="Group 12"/>
            <p:cNvGrpSpPr>
              <a:grpSpLocks/>
            </p:cNvGrpSpPr>
            <p:nvPr/>
          </p:nvGrpSpPr>
          <p:grpSpPr bwMode="auto">
            <a:xfrm>
              <a:off x="1776" y="2016"/>
              <a:ext cx="2520" cy="860"/>
              <a:chOff x="900" y="3729"/>
              <a:chExt cx="3240" cy="1260"/>
            </a:xfrm>
          </p:grpSpPr>
          <p:sp>
            <p:nvSpPr>
              <p:cNvPr id="28706" name="Text Box 13"/>
              <p:cNvSpPr txBox="1">
                <a:spLocks noChangeArrowheads="1"/>
              </p:cNvSpPr>
              <p:nvPr/>
            </p:nvSpPr>
            <p:spPr bwMode="auto">
              <a:xfrm>
                <a:off x="900" y="3729"/>
                <a:ext cx="3240" cy="1260"/>
              </a:xfrm>
              <a:prstGeom prst="rect">
                <a:avLst/>
              </a:prstGeom>
              <a:solidFill>
                <a:schemeClr val="accent1"/>
              </a:solidFill>
              <a:ln w="381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200">
                  <a:effectLst/>
                </a:endParaRPr>
              </a:p>
            </p:txBody>
          </p:sp>
          <p:grpSp>
            <p:nvGrpSpPr>
              <p:cNvPr id="6" name="Group 14"/>
              <p:cNvGrpSpPr>
                <a:grpSpLocks/>
              </p:cNvGrpSpPr>
              <p:nvPr/>
            </p:nvGrpSpPr>
            <p:grpSpPr bwMode="auto">
              <a:xfrm>
                <a:off x="1906" y="3749"/>
                <a:ext cx="540" cy="540"/>
                <a:chOff x="1807" y="10800"/>
                <a:chExt cx="540" cy="540"/>
              </a:xfrm>
            </p:grpSpPr>
            <p:sp>
              <p:nvSpPr>
                <p:cNvPr id="287759" name="Oval 15"/>
                <p:cNvSpPr>
                  <a:spLocks noChangeArrowheads="1"/>
                </p:cNvSpPr>
                <p:nvPr/>
              </p:nvSpPr>
              <p:spPr bwMode="auto">
                <a:xfrm>
                  <a:off x="1805" y="10802"/>
                  <a:ext cx="540" cy="538"/>
                </a:xfrm>
                <a:prstGeom prst="ellipse">
                  <a:avLst/>
                </a:prstGeom>
                <a:solidFill>
                  <a:srgbClr val="C0C0C0"/>
                </a:solidFill>
                <a:ln w="38100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Times New Roman" charset="0"/>
                  </a:endParaRPr>
                </a:p>
              </p:txBody>
            </p:sp>
            <p:sp>
              <p:nvSpPr>
                <p:cNvPr id="287760" name="Oval 16"/>
                <p:cNvSpPr>
                  <a:spLocks noChangeArrowheads="1"/>
                </p:cNvSpPr>
                <p:nvPr/>
              </p:nvSpPr>
              <p:spPr bwMode="auto">
                <a:xfrm>
                  <a:off x="1985" y="10981"/>
                  <a:ext cx="180" cy="179"/>
                </a:xfrm>
                <a:prstGeom prst="ellipse">
                  <a:avLst/>
                </a:prstGeom>
                <a:solidFill>
                  <a:srgbClr val="000000"/>
                </a:solidFill>
                <a:ln w="381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Times New Roman" charset="0"/>
                  </a:endParaRPr>
                </a:p>
              </p:txBody>
            </p:sp>
          </p:grpSp>
          <p:grpSp>
            <p:nvGrpSpPr>
              <p:cNvPr id="7" name="Group 17"/>
              <p:cNvGrpSpPr>
                <a:grpSpLocks/>
              </p:cNvGrpSpPr>
              <p:nvPr/>
            </p:nvGrpSpPr>
            <p:grpSpPr bwMode="auto">
              <a:xfrm>
                <a:off x="963" y="3789"/>
                <a:ext cx="900" cy="1120"/>
                <a:chOff x="1807" y="10400"/>
                <a:chExt cx="900" cy="1120"/>
              </a:xfrm>
            </p:grpSpPr>
            <p:grpSp>
              <p:nvGrpSpPr>
                <p:cNvPr id="8" name="Group 18"/>
                <p:cNvGrpSpPr>
                  <a:grpSpLocks/>
                </p:cNvGrpSpPr>
                <p:nvPr/>
              </p:nvGrpSpPr>
              <p:grpSpPr bwMode="auto">
                <a:xfrm>
                  <a:off x="1807" y="10800"/>
                  <a:ext cx="540" cy="540"/>
                  <a:chOff x="1807" y="10800"/>
                  <a:chExt cx="540" cy="540"/>
                </a:xfrm>
              </p:grpSpPr>
              <p:sp>
                <p:nvSpPr>
                  <p:cNvPr id="287763" name="Oval 19"/>
                  <p:cNvSpPr>
                    <a:spLocks noChangeArrowheads="1"/>
                  </p:cNvSpPr>
                  <p:nvPr/>
                </p:nvSpPr>
                <p:spPr bwMode="auto">
                  <a:xfrm>
                    <a:off x="1807" y="10800"/>
                    <a:ext cx="540" cy="538"/>
                  </a:xfrm>
                  <a:prstGeom prst="ellipse">
                    <a:avLst/>
                  </a:prstGeom>
                  <a:solidFill>
                    <a:srgbClr val="C0C0C0"/>
                  </a:solidFill>
                  <a:ln w="38100">
                    <a:noFill/>
                    <a:round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pPr>
                      <a:defRPr/>
                    </a:pPr>
                    <a:endParaRPr lang="en-US">
                      <a:latin typeface="Times New Roman" charset="0"/>
                    </a:endParaRPr>
                  </a:p>
                </p:txBody>
              </p:sp>
              <p:sp>
                <p:nvSpPr>
                  <p:cNvPr id="287764" name="Oval 20"/>
                  <p:cNvSpPr>
                    <a:spLocks noChangeArrowheads="1"/>
                  </p:cNvSpPr>
                  <p:nvPr/>
                </p:nvSpPr>
                <p:spPr bwMode="auto">
                  <a:xfrm>
                    <a:off x="1987" y="10980"/>
                    <a:ext cx="180" cy="17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38100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pPr>
                      <a:defRPr/>
                    </a:pPr>
                    <a:endParaRPr lang="en-US">
                      <a:latin typeface="Times New Roman" charset="0"/>
                    </a:endParaRPr>
                  </a:p>
                </p:txBody>
              </p:sp>
            </p:grpSp>
            <p:grpSp>
              <p:nvGrpSpPr>
                <p:cNvPr id="9" name="Group 21"/>
                <p:cNvGrpSpPr>
                  <a:grpSpLocks/>
                </p:cNvGrpSpPr>
                <p:nvPr/>
              </p:nvGrpSpPr>
              <p:grpSpPr bwMode="auto">
                <a:xfrm>
                  <a:off x="2167" y="10620"/>
                  <a:ext cx="540" cy="540"/>
                  <a:chOff x="1807" y="10800"/>
                  <a:chExt cx="540" cy="540"/>
                </a:xfrm>
              </p:grpSpPr>
              <p:sp>
                <p:nvSpPr>
                  <p:cNvPr id="287766" name="Oval 22"/>
                  <p:cNvSpPr>
                    <a:spLocks noChangeArrowheads="1"/>
                  </p:cNvSpPr>
                  <p:nvPr/>
                </p:nvSpPr>
                <p:spPr bwMode="auto">
                  <a:xfrm>
                    <a:off x="1807" y="10800"/>
                    <a:ext cx="540" cy="538"/>
                  </a:xfrm>
                  <a:prstGeom prst="ellipse">
                    <a:avLst/>
                  </a:prstGeom>
                  <a:solidFill>
                    <a:srgbClr val="C0C0C0"/>
                  </a:solidFill>
                  <a:ln w="38100">
                    <a:noFill/>
                    <a:round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pPr>
                      <a:defRPr/>
                    </a:pPr>
                    <a:endParaRPr lang="en-US">
                      <a:latin typeface="Times New Roman" charset="0"/>
                    </a:endParaRPr>
                  </a:p>
                </p:txBody>
              </p:sp>
              <p:sp>
                <p:nvSpPr>
                  <p:cNvPr id="287767" name="Oval 23"/>
                  <p:cNvSpPr>
                    <a:spLocks noChangeArrowheads="1"/>
                  </p:cNvSpPr>
                  <p:nvPr/>
                </p:nvSpPr>
                <p:spPr bwMode="auto">
                  <a:xfrm>
                    <a:off x="1987" y="10980"/>
                    <a:ext cx="180" cy="17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38100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pPr>
                      <a:defRPr/>
                    </a:pPr>
                    <a:endParaRPr lang="en-US">
                      <a:latin typeface="Times New Roman" charset="0"/>
                    </a:endParaRPr>
                  </a:p>
                </p:txBody>
              </p:sp>
            </p:grpSp>
            <p:grpSp>
              <p:nvGrpSpPr>
                <p:cNvPr id="10" name="Group 24"/>
                <p:cNvGrpSpPr>
                  <a:grpSpLocks/>
                </p:cNvGrpSpPr>
                <p:nvPr/>
              </p:nvGrpSpPr>
              <p:grpSpPr bwMode="auto">
                <a:xfrm>
                  <a:off x="2167" y="10980"/>
                  <a:ext cx="540" cy="540"/>
                  <a:chOff x="1807" y="10800"/>
                  <a:chExt cx="540" cy="540"/>
                </a:xfrm>
              </p:grpSpPr>
              <p:sp>
                <p:nvSpPr>
                  <p:cNvPr id="287769" name="Oval 25"/>
                  <p:cNvSpPr>
                    <a:spLocks noChangeArrowheads="1"/>
                  </p:cNvSpPr>
                  <p:nvPr/>
                </p:nvSpPr>
                <p:spPr bwMode="auto">
                  <a:xfrm>
                    <a:off x="1807" y="10800"/>
                    <a:ext cx="540" cy="538"/>
                  </a:xfrm>
                  <a:prstGeom prst="ellipse">
                    <a:avLst/>
                  </a:prstGeom>
                  <a:solidFill>
                    <a:srgbClr val="C0C0C0"/>
                  </a:solidFill>
                  <a:ln w="38100">
                    <a:noFill/>
                    <a:round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pPr>
                      <a:defRPr/>
                    </a:pPr>
                    <a:endParaRPr lang="en-US">
                      <a:latin typeface="Times New Roman" charset="0"/>
                    </a:endParaRPr>
                  </a:p>
                </p:txBody>
              </p:sp>
              <p:sp>
                <p:nvSpPr>
                  <p:cNvPr id="287770" name="Oval 26"/>
                  <p:cNvSpPr>
                    <a:spLocks noChangeArrowheads="1"/>
                  </p:cNvSpPr>
                  <p:nvPr/>
                </p:nvSpPr>
                <p:spPr bwMode="auto">
                  <a:xfrm>
                    <a:off x="1987" y="10980"/>
                    <a:ext cx="180" cy="17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38100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pPr>
                      <a:defRPr/>
                    </a:pPr>
                    <a:endParaRPr lang="en-US">
                      <a:latin typeface="Times New Roman" charset="0"/>
                    </a:endParaRPr>
                  </a:p>
                </p:txBody>
              </p:sp>
            </p:grpSp>
            <p:grpSp>
              <p:nvGrpSpPr>
                <p:cNvPr id="11" name="Group 27"/>
                <p:cNvGrpSpPr>
                  <a:grpSpLocks/>
                </p:cNvGrpSpPr>
                <p:nvPr/>
              </p:nvGrpSpPr>
              <p:grpSpPr bwMode="auto">
                <a:xfrm>
                  <a:off x="1850" y="10400"/>
                  <a:ext cx="540" cy="540"/>
                  <a:chOff x="1807" y="10800"/>
                  <a:chExt cx="540" cy="540"/>
                </a:xfrm>
              </p:grpSpPr>
              <p:sp>
                <p:nvSpPr>
                  <p:cNvPr id="287772" name="Oval 28"/>
                  <p:cNvSpPr>
                    <a:spLocks noChangeArrowheads="1"/>
                  </p:cNvSpPr>
                  <p:nvPr/>
                </p:nvSpPr>
                <p:spPr bwMode="auto">
                  <a:xfrm>
                    <a:off x="1805" y="10800"/>
                    <a:ext cx="540" cy="538"/>
                  </a:xfrm>
                  <a:prstGeom prst="ellipse">
                    <a:avLst/>
                  </a:prstGeom>
                  <a:solidFill>
                    <a:srgbClr val="C0C0C0"/>
                  </a:solidFill>
                  <a:ln w="38100">
                    <a:noFill/>
                    <a:round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pPr>
                      <a:defRPr/>
                    </a:pPr>
                    <a:endParaRPr lang="en-US">
                      <a:latin typeface="Times New Roman" charset="0"/>
                    </a:endParaRPr>
                  </a:p>
                </p:txBody>
              </p:sp>
              <p:sp>
                <p:nvSpPr>
                  <p:cNvPr id="287773" name="Oval 29"/>
                  <p:cNvSpPr>
                    <a:spLocks noChangeArrowheads="1"/>
                  </p:cNvSpPr>
                  <p:nvPr/>
                </p:nvSpPr>
                <p:spPr bwMode="auto">
                  <a:xfrm>
                    <a:off x="1985" y="10980"/>
                    <a:ext cx="180" cy="17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38100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</a:bodyPr>
                  <a:lstStyle/>
                  <a:p>
                    <a:pPr>
                      <a:defRPr/>
                    </a:pPr>
                    <a:endParaRPr lang="en-US">
                      <a:latin typeface="Times New Roman" charset="0"/>
                    </a:endParaRPr>
                  </a:p>
                </p:txBody>
              </p:sp>
            </p:grpSp>
          </p:grpSp>
          <p:grpSp>
            <p:nvGrpSpPr>
              <p:cNvPr id="12" name="Group 30"/>
              <p:cNvGrpSpPr>
                <a:grpSpLocks/>
              </p:cNvGrpSpPr>
              <p:nvPr/>
            </p:nvGrpSpPr>
            <p:grpSpPr bwMode="auto">
              <a:xfrm>
                <a:off x="2436" y="3829"/>
                <a:ext cx="1080" cy="1080"/>
                <a:chOff x="1807" y="10800"/>
                <a:chExt cx="540" cy="540"/>
              </a:xfrm>
            </p:grpSpPr>
            <p:sp>
              <p:nvSpPr>
                <p:cNvPr id="287775" name="Oval 31"/>
                <p:cNvSpPr>
                  <a:spLocks noChangeArrowheads="1"/>
                </p:cNvSpPr>
                <p:nvPr/>
              </p:nvSpPr>
              <p:spPr bwMode="auto">
                <a:xfrm>
                  <a:off x="1807" y="10800"/>
                  <a:ext cx="540" cy="540"/>
                </a:xfrm>
                <a:prstGeom prst="ellipse">
                  <a:avLst/>
                </a:prstGeom>
                <a:solidFill>
                  <a:srgbClr val="C0C0C0"/>
                </a:solidFill>
                <a:ln w="38100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Times New Roman" charset="0"/>
                  </a:endParaRPr>
                </a:p>
              </p:txBody>
            </p:sp>
            <p:sp>
              <p:nvSpPr>
                <p:cNvPr id="287776" name="Oval 32"/>
                <p:cNvSpPr>
                  <a:spLocks noChangeArrowheads="1"/>
                </p:cNvSpPr>
                <p:nvPr/>
              </p:nvSpPr>
              <p:spPr bwMode="auto">
                <a:xfrm>
                  <a:off x="1987" y="10980"/>
                  <a:ext cx="180" cy="179"/>
                </a:xfrm>
                <a:prstGeom prst="ellipse">
                  <a:avLst/>
                </a:prstGeom>
                <a:solidFill>
                  <a:srgbClr val="000000"/>
                </a:solidFill>
                <a:ln w="381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Times New Roman" charset="0"/>
                  </a:endParaRPr>
                </a:p>
              </p:txBody>
            </p:sp>
          </p:grpSp>
          <p:sp>
            <p:nvSpPr>
              <p:cNvPr id="28710" name="Text Box 33"/>
              <p:cNvSpPr txBox="1">
                <a:spLocks noChangeArrowheads="1"/>
              </p:cNvSpPr>
              <p:nvPr/>
            </p:nvSpPr>
            <p:spPr bwMode="auto">
              <a:xfrm>
                <a:off x="1956" y="4469"/>
                <a:ext cx="540" cy="360"/>
              </a:xfrm>
              <a:prstGeom prst="rect">
                <a:avLst/>
              </a:prstGeom>
              <a:noFill/>
              <a:ln w="381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r>
                  <a:rPr lang="en-US">
                    <a:effectLst/>
                  </a:rPr>
                  <a:t>H</a:t>
                </a:r>
                <a:r>
                  <a:rPr lang="en-US" baseline="-25000">
                    <a:effectLst/>
                  </a:rPr>
                  <a:t>2</a:t>
                </a:r>
                <a:r>
                  <a:rPr lang="en-US">
                    <a:effectLst/>
                  </a:rPr>
                  <a:t>0</a:t>
                </a:r>
              </a:p>
            </p:txBody>
          </p:sp>
          <p:sp>
            <p:nvSpPr>
              <p:cNvPr id="287778" name="Freeform 34"/>
              <p:cNvSpPr>
                <a:spLocks/>
              </p:cNvSpPr>
              <p:nvPr/>
            </p:nvSpPr>
            <p:spPr bwMode="auto">
              <a:xfrm>
                <a:off x="2424" y="4273"/>
                <a:ext cx="373" cy="492"/>
              </a:xfrm>
              <a:custGeom>
                <a:avLst/>
                <a:gdLst/>
                <a:ahLst/>
                <a:cxnLst>
                  <a:cxn ang="0">
                    <a:pos x="0" y="370"/>
                  </a:cxn>
                  <a:cxn ang="0">
                    <a:pos x="170" y="300"/>
                  </a:cxn>
                  <a:cxn ang="0">
                    <a:pos x="260" y="260"/>
                  </a:cxn>
                  <a:cxn ang="0">
                    <a:pos x="170" y="200"/>
                  </a:cxn>
                  <a:cxn ang="0">
                    <a:pos x="150" y="230"/>
                  </a:cxn>
                  <a:cxn ang="0">
                    <a:pos x="170" y="260"/>
                  </a:cxn>
                  <a:cxn ang="0">
                    <a:pos x="240" y="410"/>
                  </a:cxn>
                  <a:cxn ang="0">
                    <a:pos x="330" y="360"/>
                  </a:cxn>
                  <a:cxn ang="0">
                    <a:pos x="300" y="290"/>
                  </a:cxn>
                  <a:cxn ang="0">
                    <a:pos x="260" y="150"/>
                  </a:cxn>
                  <a:cxn ang="0">
                    <a:pos x="250" y="20"/>
                  </a:cxn>
                  <a:cxn ang="0">
                    <a:pos x="210" y="80"/>
                  </a:cxn>
                  <a:cxn ang="0">
                    <a:pos x="320" y="120"/>
                  </a:cxn>
                  <a:cxn ang="0">
                    <a:pos x="340" y="300"/>
                  </a:cxn>
                  <a:cxn ang="0">
                    <a:pos x="270" y="320"/>
                  </a:cxn>
                  <a:cxn ang="0">
                    <a:pos x="340" y="410"/>
                  </a:cxn>
                  <a:cxn ang="0">
                    <a:pos x="350" y="470"/>
                  </a:cxn>
                  <a:cxn ang="0">
                    <a:pos x="330" y="490"/>
                  </a:cxn>
                </a:cxnLst>
                <a:rect l="0" t="0" r="r" b="b"/>
                <a:pathLst>
                  <a:path w="373" h="492">
                    <a:moveTo>
                      <a:pt x="0" y="370"/>
                    </a:moveTo>
                    <a:cubicBezTo>
                      <a:pt x="81" y="350"/>
                      <a:pt x="101" y="346"/>
                      <a:pt x="170" y="300"/>
                    </a:cubicBezTo>
                    <a:cubicBezTo>
                      <a:pt x="197" y="282"/>
                      <a:pt x="233" y="278"/>
                      <a:pt x="260" y="260"/>
                    </a:cubicBezTo>
                    <a:cubicBezTo>
                      <a:pt x="230" y="230"/>
                      <a:pt x="210" y="213"/>
                      <a:pt x="170" y="200"/>
                    </a:cubicBezTo>
                    <a:cubicBezTo>
                      <a:pt x="163" y="210"/>
                      <a:pt x="150" y="218"/>
                      <a:pt x="150" y="230"/>
                    </a:cubicBezTo>
                    <a:cubicBezTo>
                      <a:pt x="150" y="242"/>
                      <a:pt x="165" y="249"/>
                      <a:pt x="170" y="260"/>
                    </a:cubicBezTo>
                    <a:cubicBezTo>
                      <a:pt x="193" y="313"/>
                      <a:pt x="208" y="361"/>
                      <a:pt x="240" y="410"/>
                    </a:cubicBezTo>
                    <a:cubicBezTo>
                      <a:pt x="313" y="386"/>
                      <a:pt x="285" y="405"/>
                      <a:pt x="330" y="360"/>
                    </a:cubicBezTo>
                    <a:cubicBezTo>
                      <a:pt x="304" y="254"/>
                      <a:pt x="339" y="379"/>
                      <a:pt x="300" y="290"/>
                    </a:cubicBezTo>
                    <a:cubicBezTo>
                      <a:pt x="280" y="245"/>
                      <a:pt x="269" y="197"/>
                      <a:pt x="260" y="150"/>
                    </a:cubicBezTo>
                    <a:cubicBezTo>
                      <a:pt x="257" y="107"/>
                      <a:pt x="275" y="55"/>
                      <a:pt x="250" y="20"/>
                    </a:cubicBezTo>
                    <a:cubicBezTo>
                      <a:pt x="236" y="0"/>
                      <a:pt x="210" y="80"/>
                      <a:pt x="210" y="80"/>
                    </a:cubicBezTo>
                    <a:cubicBezTo>
                      <a:pt x="245" y="104"/>
                      <a:pt x="280" y="107"/>
                      <a:pt x="320" y="120"/>
                    </a:cubicBezTo>
                    <a:cubicBezTo>
                      <a:pt x="358" y="177"/>
                      <a:pt x="370" y="223"/>
                      <a:pt x="340" y="300"/>
                    </a:cubicBezTo>
                    <a:cubicBezTo>
                      <a:pt x="331" y="323"/>
                      <a:pt x="293" y="312"/>
                      <a:pt x="270" y="320"/>
                    </a:cubicBezTo>
                    <a:cubicBezTo>
                      <a:pt x="281" y="386"/>
                      <a:pt x="281" y="390"/>
                      <a:pt x="340" y="410"/>
                    </a:cubicBezTo>
                    <a:cubicBezTo>
                      <a:pt x="356" y="434"/>
                      <a:pt x="373" y="442"/>
                      <a:pt x="350" y="470"/>
                    </a:cubicBezTo>
                    <a:cubicBezTo>
                      <a:pt x="333" y="492"/>
                      <a:pt x="304" y="490"/>
                      <a:pt x="330" y="490"/>
                    </a:cubicBezTo>
                  </a:path>
                </a:pathLst>
              </a:cu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>
                  <a:latin typeface="Times New Roman" charset="0"/>
                </a:endParaRPr>
              </a:p>
            </p:txBody>
          </p:sp>
          <p:sp>
            <p:nvSpPr>
              <p:cNvPr id="28712" name="Text Box 35"/>
              <p:cNvSpPr txBox="1">
                <a:spLocks noChangeArrowheads="1"/>
              </p:cNvSpPr>
              <p:nvPr/>
            </p:nvSpPr>
            <p:spPr bwMode="auto">
              <a:xfrm>
                <a:off x="1393" y="3869"/>
                <a:ext cx="540" cy="540"/>
              </a:xfrm>
              <a:prstGeom prst="rect">
                <a:avLst/>
              </a:prstGeom>
              <a:noFill/>
              <a:ln w="381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r>
                  <a:rPr lang="en-US">
                    <a:effectLst/>
                  </a:rPr>
                  <a:t>H</a:t>
                </a:r>
                <a:r>
                  <a:rPr lang="en-US" baseline="-25000">
                    <a:effectLst/>
                  </a:rPr>
                  <a:t>2</a:t>
                </a:r>
                <a:r>
                  <a:rPr lang="en-US">
                    <a:effectLst/>
                  </a:rPr>
                  <a:t>0</a:t>
                </a:r>
              </a:p>
            </p:txBody>
          </p:sp>
          <p:sp>
            <p:nvSpPr>
              <p:cNvPr id="28713" name="Text Box 36"/>
              <p:cNvSpPr txBox="1">
                <a:spLocks noChangeArrowheads="1"/>
              </p:cNvSpPr>
              <p:nvPr/>
            </p:nvSpPr>
            <p:spPr bwMode="auto">
              <a:xfrm>
                <a:off x="3483" y="3819"/>
                <a:ext cx="540" cy="540"/>
              </a:xfrm>
              <a:prstGeom prst="rect">
                <a:avLst/>
              </a:prstGeom>
              <a:noFill/>
              <a:ln w="381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r>
                  <a:rPr lang="en-US">
                    <a:effectLst/>
                  </a:rPr>
                  <a:t>H</a:t>
                </a:r>
                <a:r>
                  <a:rPr lang="en-US" baseline="-25000">
                    <a:effectLst/>
                  </a:rPr>
                  <a:t>2</a:t>
                </a:r>
                <a:r>
                  <a:rPr lang="en-US">
                    <a:effectLst/>
                  </a:rPr>
                  <a:t>0</a:t>
                </a:r>
              </a:p>
            </p:txBody>
          </p:sp>
          <p:sp>
            <p:nvSpPr>
              <p:cNvPr id="287781" name="Freeform 37"/>
              <p:cNvSpPr>
                <a:spLocks/>
              </p:cNvSpPr>
              <p:nvPr/>
            </p:nvSpPr>
            <p:spPr bwMode="auto">
              <a:xfrm>
                <a:off x="3650" y="4095"/>
                <a:ext cx="346" cy="690"/>
              </a:xfrm>
              <a:custGeom>
                <a:avLst/>
                <a:gdLst/>
                <a:ahLst/>
                <a:cxnLst>
                  <a:cxn ang="0">
                    <a:pos x="123" y="0"/>
                  </a:cxn>
                  <a:cxn ang="0">
                    <a:pos x="143" y="60"/>
                  </a:cxn>
                  <a:cxn ang="0">
                    <a:pos x="173" y="80"/>
                  </a:cxn>
                  <a:cxn ang="0">
                    <a:pos x="223" y="140"/>
                  </a:cxn>
                  <a:cxn ang="0">
                    <a:pos x="243" y="200"/>
                  </a:cxn>
                  <a:cxn ang="0">
                    <a:pos x="253" y="230"/>
                  </a:cxn>
                  <a:cxn ang="0">
                    <a:pos x="143" y="300"/>
                  </a:cxn>
                  <a:cxn ang="0">
                    <a:pos x="183" y="200"/>
                  </a:cxn>
                  <a:cxn ang="0">
                    <a:pos x="223" y="130"/>
                  </a:cxn>
                  <a:cxn ang="0">
                    <a:pos x="283" y="70"/>
                  </a:cxn>
                  <a:cxn ang="0">
                    <a:pos x="263" y="510"/>
                  </a:cxn>
                  <a:cxn ang="0">
                    <a:pos x="123" y="490"/>
                  </a:cxn>
                  <a:cxn ang="0">
                    <a:pos x="103" y="600"/>
                  </a:cxn>
                  <a:cxn ang="0">
                    <a:pos x="83" y="660"/>
                  </a:cxn>
                  <a:cxn ang="0">
                    <a:pos x="213" y="670"/>
                  </a:cxn>
                  <a:cxn ang="0">
                    <a:pos x="273" y="650"/>
                  </a:cxn>
                  <a:cxn ang="0">
                    <a:pos x="213" y="570"/>
                  </a:cxn>
                  <a:cxn ang="0">
                    <a:pos x="193" y="540"/>
                  </a:cxn>
                  <a:cxn ang="0">
                    <a:pos x="163" y="520"/>
                  </a:cxn>
                  <a:cxn ang="0">
                    <a:pos x="153" y="490"/>
                  </a:cxn>
                  <a:cxn ang="0">
                    <a:pos x="123" y="450"/>
                  </a:cxn>
                  <a:cxn ang="0">
                    <a:pos x="73" y="360"/>
                  </a:cxn>
                  <a:cxn ang="0">
                    <a:pos x="33" y="370"/>
                  </a:cxn>
                  <a:cxn ang="0">
                    <a:pos x="23" y="340"/>
                  </a:cxn>
                  <a:cxn ang="0">
                    <a:pos x="13" y="270"/>
                  </a:cxn>
                  <a:cxn ang="0">
                    <a:pos x="73" y="280"/>
                  </a:cxn>
                </a:cxnLst>
                <a:rect l="0" t="0" r="r" b="b"/>
                <a:pathLst>
                  <a:path w="346" h="690">
                    <a:moveTo>
                      <a:pt x="123" y="0"/>
                    </a:moveTo>
                    <a:cubicBezTo>
                      <a:pt x="130" y="20"/>
                      <a:pt x="136" y="40"/>
                      <a:pt x="143" y="60"/>
                    </a:cubicBezTo>
                    <a:cubicBezTo>
                      <a:pt x="147" y="71"/>
                      <a:pt x="164" y="72"/>
                      <a:pt x="173" y="80"/>
                    </a:cubicBezTo>
                    <a:cubicBezTo>
                      <a:pt x="190" y="94"/>
                      <a:pt x="214" y="119"/>
                      <a:pt x="223" y="140"/>
                    </a:cubicBezTo>
                    <a:cubicBezTo>
                      <a:pt x="232" y="159"/>
                      <a:pt x="236" y="180"/>
                      <a:pt x="243" y="200"/>
                    </a:cubicBezTo>
                    <a:cubicBezTo>
                      <a:pt x="246" y="210"/>
                      <a:pt x="253" y="230"/>
                      <a:pt x="253" y="230"/>
                    </a:cubicBezTo>
                    <a:cubicBezTo>
                      <a:pt x="234" y="287"/>
                      <a:pt x="196" y="287"/>
                      <a:pt x="143" y="300"/>
                    </a:cubicBezTo>
                    <a:cubicBezTo>
                      <a:pt x="125" y="245"/>
                      <a:pt x="158" y="244"/>
                      <a:pt x="183" y="200"/>
                    </a:cubicBezTo>
                    <a:cubicBezTo>
                      <a:pt x="193" y="182"/>
                      <a:pt x="207" y="146"/>
                      <a:pt x="223" y="130"/>
                    </a:cubicBezTo>
                    <a:cubicBezTo>
                      <a:pt x="297" y="56"/>
                      <a:pt x="236" y="141"/>
                      <a:pt x="283" y="70"/>
                    </a:cubicBezTo>
                    <a:cubicBezTo>
                      <a:pt x="318" y="211"/>
                      <a:pt x="346" y="385"/>
                      <a:pt x="263" y="510"/>
                    </a:cubicBezTo>
                    <a:cubicBezTo>
                      <a:pt x="182" y="483"/>
                      <a:pt x="233" y="476"/>
                      <a:pt x="123" y="490"/>
                    </a:cubicBezTo>
                    <a:cubicBezTo>
                      <a:pt x="116" y="539"/>
                      <a:pt x="116" y="557"/>
                      <a:pt x="103" y="600"/>
                    </a:cubicBezTo>
                    <a:cubicBezTo>
                      <a:pt x="97" y="620"/>
                      <a:pt x="83" y="660"/>
                      <a:pt x="83" y="660"/>
                    </a:cubicBezTo>
                    <a:cubicBezTo>
                      <a:pt x="143" y="690"/>
                      <a:pt x="121" y="688"/>
                      <a:pt x="213" y="670"/>
                    </a:cubicBezTo>
                    <a:cubicBezTo>
                      <a:pt x="234" y="666"/>
                      <a:pt x="273" y="650"/>
                      <a:pt x="273" y="650"/>
                    </a:cubicBezTo>
                    <a:cubicBezTo>
                      <a:pt x="260" y="610"/>
                      <a:pt x="248" y="593"/>
                      <a:pt x="213" y="570"/>
                    </a:cubicBezTo>
                    <a:cubicBezTo>
                      <a:pt x="206" y="560"/>
                      <a:pt x="201" y="548"/>
                      <a:pt x="193" y="540"/>
                    </a:cubicBezTo>
                    <a:cubicBezTo>
                      <a:pt x="185" y="532"/>
                      <a:pt x="171" y="529"/>
                      <a:pt x="163" y="520"/>
                    </a:cubicBezTo>
                    <a:cubicBezTo>
                      <a:pt x="156" y="512"/>
                      <a:pt x="158" y="499"/>
                      <a:pt x="153" y="490"/>
                    </a:cubicBezTo>
                    <a:cubicBezTo>
                      <a:pt x="145" y="476"/>
                      <a:pt x="133" y="463"/>
                      <a:pt x="123" y="450"/>
                    </a:cubicBezTo>
                    <a:cubicBezTo>
                      <a:pt x="99" y="377"/>
                      <a:pt x="118" y="405"/>
                      <a:pt x="73" y="360"/>
                    </a:cubicBezTo>
                    <a:cubicBezTo>
                      <a:pt x="60" y="363"/>
                      <a:pt x="46" y="375"/>
                      <a:pt x="33" y="370"/>
                    </a:cubicBezTo>
                    <a:cubicBezTo>
                      <a:pt x="23" y="366"/>
                      <a:pt x="25" y="350"/>
                      <a:pt x="23" y="340"/>
                    </a:cubicBezTo>
                    <a:cubicBezTo>
                      <a:pt x="18" y="317"/>
                      <a:pt x="0" y="290"/>
                      <a:pt x="13" y="270"/>
                    </a:cubicBezTo>
                    <a:cubicBezTo>
                      <a:pt x="24" y="253"/>
                      <a:pt x="53" y="280"/>
                      <a:pt x="73" y="280"/>
                    </a:cubicBezTo>
                  </a:path>
                </a:pathLst>
              </a:cu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>
                  <a:latin typeface="Times New Roman" charset="0"/>
                </a:endParaRPr>
              </a:p>
            </p:txBody>
          </p:sp>
          <p:sp>
            <p:nvSpPr>
              <p:cNvPr id="287782" name="Freeform 38"/>
              <p:cNvSpPr>
                <a:spLocks/>
              </p:cNvSpPr>
              <p:nvPr/>
            </p:nvSpPr>
            <p:spPr bwMode="auto">
              <a:xfrm>
                <a:off x="1248" y="4026"/>
                <a:ext cx="248" cy="331"/>
              </a:xfrm>
              <a:custGeom>
                <a:avLst/>
                <a:gdLst/>
                <a:ahLst/>
                <a:cxnLst>
                  <a:cxn ang="0">
                    <a:pos x="240" y="70"/>
                  </a:cxn>
                  <a:cxn ang="0">
                    <a:pos x="160" y="80"/>
                  </a:cxn>
                  <a:cxn ang="0">
                    <a:pos x="150" y="0"/>
                  </a:cxn>
                  <a:cxn ang="0">
                    <a:pos x="90" y="100"/>
                  </a:cxn>
                  <a:cxn ang="0">
                    <a:pos x="70" y="130"/>
                  </a:cxn>
                  <a:cxn ang="0">
                    <a:pos x="60" y="160"/>
                  </a:cxn>
                  <a:cxn ang="0">
                    <a:pos x="150" y="180"/>
                  </a:cxn>
                  <a:cxn ang="0">
                    <a:pos x="140" y="220"/>
                  </a:cxn>
                  <a:cxn ang="0">
                    <a:pos x="130" y="270"/>
                  </a:cxn>
                  <a:cxn ang="0">
                    <a:pos x="160" y="290"/>
                  </a:cxn>
                  <a:cxn ang="0">
                    <a:pos x="190" y="250"/>
                  </a:cxn>
                  <a:cxn ang="0">
                    <a:pos x="240" y="190"/>
                  </a:cxn>
                  <a:cxn ang="0">
                    <a:pos x="180" y="170"/>
                  </a:cxn>
                  <a:cxn ang="0">
                    <a:pos x="150" y="230"/>
                  </a:cxn>
                  <a:cxn ang="0">
                    <a:pos x="120" y="240"/>
                  </a:cxn>
                  <a:cxn ang="0">
                    <a:pos x="0" y="270"/>
                  </a:cxn>
                  <a:cxn ang="0">
                    <a:pos x="30" y="330"/>
                  </a:cxn>
                  <a:cxn ang="0">
                    <a:pos x="50" y="310"/>
                  </a:cxn>
                </a:cxnLst>
                <a:rect l="0" t="0" r="r" b="b"/>
                <a:pathLst>
                  <a:path w="248" h="332">
                    <a:moveTo>
                      <a:pt x="240" y="70"/>
                    </a:moveTo>
                    <a:cubicBezTo>
                      <a:pt x="222" y="82"/>
                      <a:pt x="185" y="117"/>
                      <a:pt x="160" y="80"/>
                    </a:cubicBezTo>
                    <a:cubicBezTo>
                      <a:pt x="145" y="58"/>
                      <a:pt x="153" y="27"/>
                      <a:pt x="150" y="0"/>
                    </a:cubicBezTo>
                    <a:cubicBezTo>
                      <a:pt x="99" y="34"/>
                      <a:pt x="112" y="49"/>
                      <a:pt x="90" y="100"/>
                    </a:cubicBezTo>
                    <a:cubicBezTo>
                      <a:pt x="85" y="111"/>
                      <a:pt x="75" y="119"/>
                      <a:pt x="70" y="130"/>
                    </a:cubicBezTo>
                    <a:cubicBezTo>
                      <a:pt x="65" y="139"/>
                      <a:pt x="63" y="150"/>
                      <a:pt x="60" y="160"/>
                    </a:cubicBezTo>
                    <a:cubicBezTo>
                      <a:pt x="86" y="238"/>
                      <a:pt x="40" y="133"/>
                      <a:pt x="150" y="180"/>
                    </a:cubicBezTo>
                    <a:cubicBezTo>
                      <a:pt x="163" y="185"/>
                      <a:pt x="143" y="207"/>
                      <a:pt x="140" y="220"/>
                    </a:cubicBezTo>
                    <a:cubicBezTo>
                      <a:pt x="136" y="237"/>
                      <a:pt x="133" y="253"/>
                      <a:pt x="130" y="270"/>
                    </a:cubicBezTo>
                    <a:cubicBezTo>
                      <a:pt x="140" y="277"/>
                      <a:pt x="149" y="294"/>
                      <a:pt x="160" y="290"/>
                    </a:cubicBezTo>
                    <a:cubicBezTo>
                      <a:pt x="176" y="285"/>
                      <a:pt x="179" y="263"/>
                      <a:pt x="190" y="250"/>
                    </a:cubicBezTo>
                    <a:cubicBezTo>
                      <a:pt x="248" y="183"/>
                      <a:pt x="196" y="256"/>
                      <a:pt x="240" y="190"/>
                    </a:cubicBezTo>
                    <a:cubicBezTo>
                      <a:pt x="229" y="156"/>
                      <a:pt x="234" y="139"/>
                      <a:pt x="180" y="170"/>
                    </a:cubicBezTo>
                    <a:cubicBezTo>
                      <a:pt x="137" y="195"/>
                      <a:pt x="179" y="201"/>
                      <a:pt x="150" y="230"/>
                    </a:cubicBezTo>
                    <a:cubicBezTo>
                      <a:pt x="143" y="237"/>
                      <a:pt x="129" y="235"/>
                      <a:pt x="120" y="240"/>
                    </a:cubicBezTo>
                    <a:cubicBezTo>
                      <a:pt x="41" y="279"/>
                      <a:pt x="161" y="252"/>
                      <a:pt x="0" y="270"/>
                    </a:cubicBezTo>
                    <a:cubicBezTo>
                      <a:pt x="3" y="280"/>
                      <a:pt x="16" y="326"/>
                      <a:pt x="30" y="330"/>
                    </a:cubicBezTo>
                    <a:cubicBezTo>
                      <a:pt x="39" y="332"/>
                      <a:pt x="43" y="317"/>
                      <a:pt x="50" y="310"/>
                    </a:cubicBezTo>
                  </a:path>
                </a:pathLst>
              </a:cu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>
                  <a:latin typeface="Times New Roman" charset="0"/>
                </a:endParaRPr>
              </a:p>
            </p:txBody>
          </p:sp>
        </p:grpSp>
        <p:sp>
          <p:nvSpPr>
            <p:cNvPr id="28705" name="Text Box 39"/>
            <p:cNvSpPr txBox="1">
              <a:spLocks noChangeArrowheads="1"/>
            </p:cNvSpPr>
            <p:nvPr/>
          </p:nvSpPr>
          <p:spPr bwMode="auto">
            <a:xfrm>
              <a:off x="2736" y="1392"/>
              <a:ext cx="549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effectLst/>
                  <a:latin typeface="Arial" pitchFamily="4" charset="0"/>
                </a:rPr>
                <a:t>Delay</a:t>
              </a: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743200" y="4051300"/>
            <a:ext cx="2846211" cy="2501900"/>
            <a:chOff x="2743200" y="4051300"/>
            <a:chExt cx="2846211" cy="2501900"/>
          </a:xfrm>
        </p:grpSpPr>
        <p:grpSp>
          <p:nvGrpSpPr>
            <p:cNvPr id="13" name="Group 61"/>
            <p:cNvGrpSpPr>
              <a:grpSpLocks/>
            </p:cNvGrpSpPr>
            <p:nvPr/>
          </p:nvGrpSpPr>
          <p:grpSpPr bwMode="auto">
            <a:xfrm>
              <a:off x="3510844" y="4762500"/>
              <a:ext cx="2078567" cy="1790700"/>
              <a:chOff x="2344" y="3000"/>
              <a:chExt cx="1473" cy="1128"/>
            </a:xfrm>
          </p:grpSpPr>
          <p:sp>
            <p:nvSpPr>
              <p:cNvPr id="287802" name="Rectangle 58"/>
              <p:cNvSpPr>
                <a:spLocks noChangeArrowheads="1"/>
              </p:cNvSpPr>
              <p:nvPr/>
            </p:nvSpPr>
            <p:spPr bwMode="auto">
              <a:xfrm>
                <a:off x="2344" y="3000"/>
                <a:ext cx="1312" cy="1128"/>
              </a:xfrm>
              <a:prstGeom prst="rect">
                <a:avLst/>
              </a:prstGeom>
              <a:solidFill>
                <a:schemeClr val="accent1">
                  <a:alpha val="32001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>
                  <a:latin typeface="Times New Roman" charset="0"/>
                </a:endParaRPr>
              </a:p>
            </p:txBody>
          </p:sp>
          <p:sp>
            <p:nvSpPr>
              <p:cNvPr id="287795" name="Line 51"/>
              <p:cNvSpPr>
                <a:spLocks noChangeShapeType="1"/>
              </p:cNvSpPr>
              <p:nvPr/>
            </p:nvSpPr>
            <p:spPr bwMode="auto">
              <a:xfrm flipV="1">
                <a:off x="2544" y="3752"/>
                <a:ext cx="384" cy="8"/>
              </a:xfrm>
              <a:prstGeom prst="line">
                <a:avLst/>
              </a:prstGeom>
              <a:noFill/>
              <a:ln w="5715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>
                  <a:latin typeface="Times New Roman" charset="0"/>
                </a:endParaRPr>
              </a:p>
            </p:txBody>
          </p:sp>
          <p:sp>
            <p:nvSpPr>
              <p:cNvPr id="287796" name="Line 52"/>
              <p:cNvSpPr>
                <a:spLocks noChangeShapeType="1"/>
              </p:cNvSpPr>
              <p:nvPr/>
            </p:nvSpPr>
            <p:spPr bwMode="auto">
              <a:xfrm flipV="1">
                <a:off x="3048" y="3480"/>
                <a:ext cx="384" cy="8"/>
              </a:xfrm>
              <a:prstGeom prst="line">
                <a:avLst/>
              </a:prstGeom>
              <a:noFill/>
              <a:ln w="5715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US">
                  <a:latin typeface="Times New Roman" charset="0"/>
                </a:endParaRPr>
              </a:p>
            </p:txBody>
          </p:sp>
          <p:sp>
            <p:nvSpPr>
              <p:cNvPr id="287797" name="Text Box 53"/>
              <p:cNvSpPr txBox="1">
                <a:spLocks noChangeArrowheads="1"/>
              </p:cNvSpPr>
              <p:nvPr/>
            </p:nvSpPr>
            <p:spPr bwMode="auto">
              <a:xfrm>
                <a:off x="2390" y="3785"/>
                <a:ext cx="796" cy="252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charset="0"/>
                  </a:rPr>
                  <a:t>49.99%</a:t>
                </a:r>
              </a:p>
            </p:txBody>
          </p:sp>
          <p:sp>
            <p:nvSpPr>
              <p:cNvPr id="287798" name="Text Box 54"/>
              <p:cNvSpPr txBox="1">
                <a:spLocks noChangeArrowheads="1"/>
              </p:cNvSpPr>
              <p:nvPr/>
            </p:nvSpPr>
            <p:spPr bwMode="auto">
              <a:xfrm>
                <a:off x="2998" y="3145"/>
                <a:ext cx="819" cy="252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Times New Roman" charset="0"/>
                  </a:rPr>
                  <a:t>50.01%</a:t>
                </a:r>
              </a:p>
            </p:txBody>
          </p:sp>
        </p:grpSp>
        <p:sp>
          <p:nvSpPr>
            <p:cNvPr id="287799" name="Text Box 55"/>
            <p:cNvSpPr txBox="1">
              <a:spLocks noChangeArrowheads="1"/>
            </p:cNvSpPr>
            <p:nvPr/>
          </p:nvSpPr>
          <p:spPr bwMode="auto">
            <a:xfrm>
              <a:off x="3767667" y="4244975"/>
              <a:ext cx="1408934" cy="36933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charset="0"/>
                </a:rPr>
                <a:t>Excited State</a:t>
              </a:r>
            </a:p>
          </p:txBody>
        </p:sp>
        <p:sp>
          <p:nvSpPr>
            <p:cNvPr id="287803" name="Freeform 59"/>
            <p:cNvSpPr>
              <a:spLocks/>
            </p:cNvSpPr>
            <p:nvPr/>
          </p:nvSpPr>
          <p:spPr bwMode="auto">
            <a:xfrm>
              <a:off x="2743200" y="4051300"/>
              <a:ext cx="553156" cy="774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2" y="88"/>
                </a:cxn>
                <a:cxn ang="0">
                  <a:pos x="168" y="96"/>
                </a:cxn>
                <a:cxn ang="0">
                  <a:pos x="200" y="160"/>
                </a:cxn>
                <a:cxn ang="0">
                  <a:pos x="208" y="256"/>
                </a:cxn>
                <a:cxn ang="0">
                  <a:pos x="272" y="296"/>
                </a:cxn>
                <a:cxn ang="0">
                  <a:pos x="352" y="312"/>
                </a:cxn>
                <a:cxn ang="0">
                  <a:pos x="360" y="400"/>
                </a:cxn>
                <a:cxn ang="0">
                  <a:pos x="392" y="488"/>
                </a:cxn>
              </a:cxnLst>
              <a:rect l="0" t="0" r="r" b="b"/>
              <a:pathLst>
                <a:path w="392" h="488">
                  <a:moveTo>
                    <a:pt x="0" y="0"/>
                  </a:moveTo>
                  <a:cubicBezTo>
                    <a:pt x="2" y="36"/>
                    <a:pt x="4" y="72"/>
                    <a:pt x="32" y="88"/>
                  </a:cubicBezTo>
                  <a:cubicBezTo>
                    <a:pt x="60" y="104"/>
                    <a:pt x="140" y="84"/>
                    <a:pt x="168" y="96"/>
                  </a:cubicBezTo>
                  <a:cubicBezTo>
                    <a:pt x="196" y="108"/>
                    <a:pt x="193" y="133"/>
                    <a:pt x="200" y="160"/>
                  </a:cubicBezTo>
                  <a:cubicBezTo>
                    <a:pt x="207" y="187"/>
                    <a:pt x="196" y="234"/>
                    <a:pt x="208" y="256"/>
                  </a:cubicBezTo>
                  <a:cubicBezTo>
                    <a:pt x="220" y="278"/>
                    <a:pt x="248" y="287"/>
                    <a:pt x="272" y="296"/>
                  </a:cubicBezTo>
                  <a:cubicBezTo>
                    <a:pt x="296" y="305"/>
                    <a:pt x="337" y="295"/>
                    <a:pt x="352" y="312"/>
                  </a:cubicBezTo>
                  <a:cubicBezTo>
                    <a:pt x="367" y="329"/>
                    <a:pt x="353" y="371"/>
                    <a:pt x="360" y="400"/>
                  </a:cubicBezTo>
                  <a:cubicBezTo>
                    <a:pt x="367" y="429"/>
                    <a:pt x="379" y="458"/>
                    <a:pt x="392" y="488"/>
                  </a:cubicBezTo>
                </a:path>
              </a:pathLst>
            </a:custGeom>
            <a:noFill/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 New Roman" charset="0"/>
              </a:endParaRPr>
            </a:p>
          </p:txBody>
        </p:sp>
      </p:grpSp>
      <p:grpSp>
        <p:nvGrpSpPr>
          <p:cNvPr id="14" name="Group 66"/>
          <p:cNvGrpSpPr>
            <a:grpSpLocks/>
          </p:cNvGrpSpPr>
          <p:nvPr/>
        </p:nvGrpSpPr>
        <p:grpSpPr bwMode="auto">
          <a:xfrm>
            <a:off x="5712177" y="622300"/>
            <a:ext cx="2549878" cy="5735638"/>
            <a:chOff x="4048" y="392"/>
            <a:chExt cx="1807" cy="3613"/>
          </a:xfrm>
        </p:grpSpPr>
        <p:grpSp>
          <p:nvGrpSpPr>
            <p:cNvPr id="15" name="Group 40"/>
            <p:cNvGrpSpPr>
              <a:grpSpLocks/>
            </p:cNvGrpSpPr>
            <p:nvPr/>
          </p:nvGrpSpPr>
          <p:grpSpPr bwMode="auto">
            <a:xfrm>
              <a:off x="4640" y="392"/>
              <a:ext cx="1136" cy="2088"/>
              <a:chOff x="4464" y="1296"/>
              <a:chExt cx="1136" cy="2088"/>
            </a:xfrm>
          </p:grpSpPr>
          <p:pic>
            <p:nvPicPr>
              <p:cNvPr id="28693" name="Picture 41" descr="GS029030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4464" y="1680"/>
                <a:ext cx="1136" cy="170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8694" name="Text Box 42"/>
              <p:cNvSpPr txBox="1">
                <a:spLocks noChangeArrowheads="1"/>
              </p:cNvSpPr>
              <p:nvPr/>
            </p:nvSpPr>
            <p:spPr bwMode="auto">
              <a:xfrm>
                <a:off x="4560" y="1296"/>
                <a:ext cx="867" cy="2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effectLst/>
                    <a:latin typeface="Arial" pitchFamily="4" charset="0"/>
                  </a:rPr>
                  <a:t>Reception</a:t>
                </a:r>
              </a:p>
            </p:txBody>
          </p:sp>
        </p:grpSp>
        <p:sp>
          <p:nvSpPr>
            <p:cNvPr id="287791" name="Line 47"/>
            <p:cNvSpPr>
              <a:spLocks noChangeShapeType="1"/>
            </p:cNvSpPr>
            <p:nvPr/>
          </p:nvSpPr>
          <p:spPr bwMode="auto">
            <a:xfrm flipV="1">
              <a:off x="4736" y="3720"/>
              <a:ext cx="384" cy="8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 New Roman" charset="0"/>
              </a:endParaRPr>
            </a:p>
          </p:txBody>
        </p:sp>
        <p:sp>
          <p:nvSpPr>
            <p:cNvPr id="287792" name="Line 48"/>
            <p:cNvSpPr>
              <a:spLocks noChangeShapeType="1"/>
            </p:cNvSpPr>
            <p:nvPr/>
          </p:nvSpPr>
          <p:spPr bwMode="auto">
            <a:xfrm flipV="1">
              <a:off x="5240" y="3448"/>
              <a:ext cx="384" cy="8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 New Roman" charset="0"/>
              </a:endParaRPr>
            </a:p>
          </p:txBody>
        </p:sp>
        <p:sp>
          <p:nvSpPr>
            <p:cNvPr id="287793" name="Text Box 49"/>
            <p:cNvSpPr txBox="1">
              <a:spLocks noChangeArrowheads="1"/>
            </p:cNvSpPr>
            <p:nvPr/>
          </p:nvSpPr>
          <p:spPr bwMode="auto">
            <a:xfrm>
              <a:off x="5086" y="3097"/>
              <a:ext cx="769" cy="25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20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charset="0"/>
                </a:rPr>
                <a:t>49.99%</a:t>
              </a:r>
            </a:p>
          </p:txBody>
        </p:sp>
        <p:sp>
          <p:nvSpPr>
            <p:cNvPr id="287794" name="Text Box 50"/>
            <p:cNvSpPr txBox="1">
              <a:spLocks noChangeArrowheads="1"/>
            </p:cNvSpPr>
            <p:nvPr/>
          </p:nvSpPr>
          <p:spPr bwMode="auto">
            <a:xfrm>
              <a:off x="4614" y="3753"/>
              <a:ext cx="861" cy="25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20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charset="0"/>
                </a:rPr>
                <a:t>50.01%</a:t>
              </a:r>
            </a:p>
          </p:txBody>
        </p:sp>
        <p:sp>
          <p:nvSpPr>
            <p:cNvPr id="287801" name="Text Box 57"/>
            <p:cNvSpPr txBox="1">
              <a:spLocks noChangeArrowheads="1"/>
            </p:cNvSpPr>
            <p:nvPr/>
          </p:nvSpPr>
          <p:spPr bwMode="auto">
            <a:xfrm>
              <a:off x="4566" y="2658"/>
              <a:ext cx="1289" cy="23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charset="0"/>
                </a:rPr>
                <a:t>Equilibrium State</a:t>
              </a:r>
            </a:p>
          </p:txBody>
        </p:sp>
        <p:sp>
          <p:nvSpPr>
            <p:cNvPr id="287804" name="Freeform 60"/>
            <p:cNvSpPr>
              <a:spLocks/>
            </p:cNvSpPr>
            <p:nvPr/>
          </p:nvSpPr>
          <p:spPr bwMode="auto">
            <a:xfrm rot="-5400000">
              <a:off x="4096" y="2512"/>
              <a:ext cx="392" cy="4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2" y="88"/>
                </a:cxn>
                <a:cxn ang="0">
                  <a:pos x="168" y="96"/>
                </a:cxn>
                <a:cxn ang="0">
                  <a:pos x="200" y="160"/>
                </a:cxn>
                <a:cxn ang="0">
                  <a:pos x="208" y="256"/>
                </a:cxn>
                <a:cxn ang="0">
                  <a:pos x="272" y="296"/>
                </a:cxn>
                <a:cxn ang="0">
                  <a:pos x="352" y="312"/>
                </a:cxn>
                <a:cxn ang="0">
                  <a:pos x="360" y="400"/>
                </a:cxn>
                <a:cxn ang="0">
                  <a:pos x="392" y="488"/>
                </a:cxn>
              </a:cxnLst>
              <a:rect l="0" t="0" r="r" b="b"/>
              <a:pathLst>
                <a:path w="392" h="488">
                  <a:moveTo>
                    <a:pt x="0" y="0"/>
                  </a:moveTo>
                  <a:cubicBezTo>
                    <a:pt x="2" y="36"/>
                    <a:pt x="4" y="72"/>
                    <a:pt x="32" y="88"/>
                  </a:cubicBezTo>
                  <a:cubicBezTo>
                    <a:pt x="60" y="104"/>
                    <a:pt x="140" y="84"/>
                    <a:pt x="168" y="96"/>
                  </a:cubicBezTo>
                  <a:cubicBezTo>
                    <a:pt x="196" y="108"/>
                    <a:pt x="193" y="133"/>
                    <a:pt x="200" y="160"/>
                  </a:cubicBezTo>
                  <a:cubicBezTo>
                    <a:pt x="207" y="187"/>
                    <a:pt x="196" y="234"/>
                    <a:pt x="208" y="256"/>
                  </a:cubicBezTo>
                  <a:cubicBezTo>
                    <a:pt x="220" y="278"/>
                    <a:pt x="248" y="287"/>
                    <a:pt x="272" y="296"/>
                  </a:cubicBezTo>
                  <a:cubicBezTo>
                    <a:pt x="296" y="305"/>
                    <a:pt x="337" y="295"/>
                    <a:pt x="352" y="312"/>
                  </a:cubicBezTo>
                  <a:cubicBezTo>
                    <a:pt x="367" y="329"/>
                    <a:pt x="353" y="371"/>
                    <a:pt x="360" y="400"/>
                  </a:cubicBezTo>
                  <a:cubicBezTo>
                    <a:pt x="367" y="429"/>
                    <a:pt x="379" y="458"/>
                    <a:pt x="392" y="488"/>
                  </a:cubicBezTo>
                </a:path>
              </a:pathLst>
            </a:custGeom>
            <a:noFill/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 New Roman" charset="0"/>
              </a:endParaRPr>
            </a:p>
          </p:txBody>
        </p:sp>
      </p:grpSp>
      <p:grpSp>
        <p:nvGrpSpPr>
          <p:cNvPr id="16" name="Group 64"/>
          <p:cNvGrpSpPr>
            <a:grpSpLocks/>
          </p:cNvGrpSpPr>
          <p:nvPr/>
        </p:nvGrpSpPr>
        <p:grpSpPr bwMode="auto">
          <a:xfrm>
            <a:off x="158045" y="4257675"/>
            <a:ext cx="2359378" cy="2138363"/>
            <a:chOff x="112" y="2682"/>
            <a:chExt cx="1672" cy="1347"/>
          </a:xfrm>
        </p:grpSpPr>
        <p:sp>
          <p:nvSpPr>
            <p:cNvPr id="287787" name="Line 43"/>
            <p:cNvSpPr>
              <a:spLocks noChangeShapeType="1"/>
            </p:cNvSpPr>
            <p:nvPr/>
          </p:nvSpPr>
          <p:spPr bwMode="auto">
            <a:xfrm flipV="1">
              <a:off x="592" y="3728"/>
              <a:ext cx="384" cy="8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 New Roman" charset="0"/>
              </a:endParaRPr>
            </a:p>
          </p:txBody>
        </p:sp>
        <p:sp>
          <p:nvSpPr>
            <p:cNvPr id="287788" name="Line 44"/>
            <p:cNvSpPr>
              <a:spLocks noChangeShapeType="1"/>
            </p:cNvSpPr>
            <p:nvPr/>
          </p:nvSpPr>
          <p:spPr bwMode="auto">
            <a:xfrm flipV="1">
              <a:off x="1096" y="3456"/>
              <a:ext cx="384" cy="8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 New Roman" charset="0"/>
              </a:endParaRPr>
            </a:p>
          </p:txBody>
        </p:sp>
        <p:sp>
          <p:nvSpPr>
            <p:cNvPr id="287789" name="Text Box 45"/>
            <p:cNvSpPr txBox="1">
              <a:spLocks noChangeArrowheads="1"/>
            </p:cNvSpPr>
            <p:nvPr/>
          </p:nvSpPr>
          <p:spPr bwMode="auto">
            <a:xfrm>
              <a:off x="1070" y="3177"/>
              <a:ext cx="714" cy="25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20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charset="0"/>
                </a:rPr>
                <a:t>49.99%</a:t>
              </a:r>
            </a:p>
          </p:txBody>
        </p:sp>
        <p:sp>
          <p:nvSpPr>
            <p:cNvPr id="287790" name="Text Box 46"/>
            <p:cNvSpPr txBox="1">
              <a:spLocks noChangeArrowheads="1"/>
            </p:cNvSpPr>
            <p:nvPr/>
          </p:nvSpPr>
          <p:spPr bwMode="auto">
            <a:xfrm>
              <a:off x="462" y="3777"/>
              <a:ext cx="730" cy="25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2000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charset="0"/>
                </a:rPr>
                <a:t>50.01%</a:t>
              </a:r>
            </a:p>
          </p:txBody>
        </p:sp>
        <p:sp>
          <p:nvSpPr>
            <p:cNvPr id="287800" name="Text Box 56"/>
            <p:cNvSpPr txBox="1">
              <a:spLocks noChangeArrowheads="1"/>
            </p:cNvSpPr>
            <p:nvPr/>
          </p:nvSpPr>
          <p:spPr bwMode="auto">
            <a:xfrm>
              <a:off x="478" y="2682"/>
              <a:ext cx="1289" cy="23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charset="0"/>
                </a:rPr>
                <a:t>Equilibrium State</a:t>
              </a:r>
            </a:p>
          </p:txBody>
        </p:sp>
        <p:sp>
          <p:nvSpPr>
            <p:cNvPr id="287806" name="Text Box 62"/>
            <p:cNvSpPr txBox="1">
              <a:spLocks noChangeArrowheads="1"/>
            </p:cNvSpPr>
            <p:nvPr/>
          </p:nvSpPr>
          <p:spPr bwMode="auto">
            <a:xfrm>
              <a:off x="112" y="3390"/>
              <a:ext cx="307" cy="23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charset="0"/>
                </a:rPr>
                <a:t>h</a:t>
              </a:r>
              <a:r>
                <a:rPr lang="en-US">
                  <a:effectLst>
                    <a:outerShdw blurRad="38100" dist="38100" dir="2700000" algn="tl">
                      <a:srgbClr val="000000"/>
                    </a:outerShdw>
                  </a:effectLst>
                  <a:latin typeface="Symbol" charset="2"/>
                </a:rPr>
                <a:t>u</a:t>
              </a:r>
            </a:p>
          </p:txBody>
        </p:sp>
        <p:sp>
          <p:nvSpPr>
            <p:cNvPr id="287807" name="Line 63"/>
            <p:cNvSpPr>
              <a:spLocks noChangeShapeType="1"/>
            </p:cNvSpPr>
            <p:nvPr/>
          </p:nvSpPr>
          <p:spPr bwMode="auto">
            <a:xfrm>
              <a:off x="424" y="3440"/>
              <a:ext cx="0" cy="26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diamond" w="med" len="med"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latin typeface="Times New Roman" charset="0"/>
              </a:endParaRPr>
            </a:p>
          </p:txBody>
        </p:sp>
      </p:grpSp>
      <p:sp useBgFill="1">
        <p:nvSpPr>
          <p:cNvPr id="64" name="Rectangle 63"/>
          <p:cNvSpPr/>
          <p:nvPr/>
        </p:nvSpPr>
        <p:spPr>
          <a:xfrm>
            <a:off x="158044" y="622300"/>
            <a:ext cx="2436989" cy="331470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206" y="1653318"/>
            <a:ext cx="2119847" cy="169756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04943"/>
            <a:ext cx="8477501" cy="40239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Principles of Iron Measurement</a:t>
            </a:r>
            <a:endParaRPr lang="en-US" sz="44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685800" y="2200047"/>
            <a:ext cx="4332688" cy="3397706"/>
            <a:chOff x="685800" y="2200047"/>
            <a:chExt cx="4332688" cy="3397706"/>
          </a:xfrm>
        </p:grpSpPr>
        <p:sp>
          <p:nvSpPr>
            <p:cNvPr id="8" name="Freeform 7"/>
            <p:cNvSpPr/>
            <p:nvPr/>
          </p:nvSpPr>
          <p:spPr>
            <a:xfrm>
              <a:off x="3397429" y="2200047"/>
              <a:ext cx="1621059" cy="1398286"/>
            </a:xfrm>
            <a:custGeom>
              <a:avLst/>
              <a:gdLst>
                <a:gd name="connsiteX0" fmla="*/ 370238 w 1621059"/>
                <a:gd name="connsiteY0" fmla="*/ 1398286 h 1398286"/>
                <a:gd name="connsiteX1" fmla="*/ 370238 w 1621059"/>
                <a:gd name="connsiteY1" fmla="*/ 1398286 h 1398286"/>
                <a:gd name="connsiteX2" fmla="*/ 217838 w 1621059"/>
                <a:gd name="connsiteY2" fmla="*/ 1296686 h 1398286"/>
                <a:gd name="connsiteX3" fmla="*/ 209371 w 1621059"/>
                <a:gd name="connsiteY3" fmla="*/ 1271286 h 1398286"/>
                <a:gd name="connsiteX4" fmla="*/ 90838 w 1621059"/>
                <a:gd name="connsiteY4" fmla="*/ 1152753 h 1398286"/>
                <a:gd name="connsiteX5" fmla="*/ 82371 w 1621059"/>
                <a:gd name="connsiteY5" fmla="*/ 1127353 h 1398286"/>
                <a:gd name="connsiteX6" fmla="*/ 6171 w 1621059"/>
                <a:gd name="connsiteY6" fmla="*/ 881820 h 1398286"/>
                <a:gd name="connsiteX7" fmla="*/ 99304 w 1621059"/>
                <a:gd name="connsiteY7" fmla="*/ 602420 h 1398286"/>
                <a:gd name="connsiteX8" fmla="*/ 124704 w 1621059"/>
                <a:gd name="connsiteY8" fmla="*/ 551620 h 1398286"/>
                <a:gd name="connsiteX9" fmla="*/ 277104 w 1621059"/>
                <a:gd name="connsiteY9" fmla="*/ 272220 h 1398286"/>
                <a:gd name="connsiteX10" fmla="*/ 573438 w 1621059"/>
                <a:gd name="connsiteY10" fmla="*/ 94420 h 1398286"/>
                <a:gd name="connsiteX11" fmla="*/ 988304 w 1621059"/>
                <a:gd name="connsiteY11" fmla="*/ 1286 h 1398286"/>
                <a:gd name="connsiteX12" fmla="*/ 1284638 w 1621059"/>
                <a:gd name="connsiteY12" fmla="*/ 43620 h 1398286"/>
                <a:gd name="connsiteX13" fmla="*/ 1504771 w 1621059"/>
                <a:gd name="connsiteY13" fmla="*/ 136753 h 1398286"/>
                <a:gd name="connsiteX14" fmla="*/ 1614838 w 1621059"/>
                <a:gd name="connsiteY14" fmla="*/ 263753 h 1398286"/>
                <a:gd name="connsiteX15" fmla="*/ 1504771 w 1621059"/>
                <a:gd name="connsiteY15" fmla="*/ 348420 h 1398286"/>
                <a:gd name="connsiteX16" fmla="*/ 1462438 w 1621059"/>
                <a:gd name="connsiteY16" fmla="*/ 373820 h 1398286"/>
                <a:gd name="connsiteX17" fmla="*/ 1310038 w 1621059"/>
                <a:gd name="connsiteY17" fmla="*/ 500820 h 1398286"/>
                <a:gd name="connsiteX18" fmla="*/ 1293104 w 1621059"/>
                <a:gd name="connsiteY18" fmla="*/ 526220 h 1398286"/>
                <a:gd name="connsiteX19" fmla="*/ 1259238 w 1621059"/>
                <a:gd name="connsiteY19" fmla="*/ 560086 h 1398286"/>
                <a:gd name="connsiteX20" fmla="*/ 1149171 w 1621059"/>
                <a:gd name="connsiteY20" fmla="*/ 670153 h 1398286"/>
                <a:gd name="connsiteX21" fmla="*/ 1115304 w 1621059"/>
                <a:gd name="connsiteY21" fmla="*/ 687086 h 1398286"/>
                <a:gd name="connsiteX22" fmla="*/ 1106838 w 1621059"/>
                <a:gd name="connsiteY22" fmla="*/ 695553 h 1398286"/>
                <a:gd name="connsiteX23" fmla="*/ 1005238 w 1621059"/>
                <a:gd name="connsiteY23" fmla="*/ 754820 h 1398286"/>
                <a:gd name="connsiteX24" fmla="*/ 878238 w 1621059"/>
                <a:gd name="connsiteY24" fmla="*/ 670153 h 1398286"/>
                <a:gd name="connsiteX25" fmla="*/ 827438 w 1621059"/>
                <a:gd name="connsiteY25" fmla="*/ 754820 h 1398286"/>
                <a:gd name="connsiteX26" fmla="*/ 835904 w 1621059"/>
                <a:gd name="connsiteY26" fmla="*/ 907220 h 1398286"/>
                <a:gd name="connsiteX27" fmla="*/ 835904 w 1621059"/>
                <a:gd name="connsiteY27" fmla="*/ 1085020 h 1398286"/>
                <a:gd name="connsiteX28" fmla="*/ 708904 w 1621059"/>
                <a:gd name="connsiteY28" fmla="*/ 1254353 h 1398286"/>
                <a:gd name="connsiteX29" fmla="*/ 691971 w 1621059"/>
                <a:gd name="connsiteY29" fmla="*/ 1279753 h 1398286"/>
                <a:gd name="connsiteX30" fmla="*/ 514171 w 1621059"/>
                <a:gd name="connsiteY30" fmla="*/ 1398286 h 1398286"/>
                <a:gd name="connsiteX31" fmla="*/ 370238 w 1621059"/>
                <a:gd name="connsiteY31" fmla="*/ 1398286 h 1398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621059" h="1398286">
                  <a:moveTo>
                    <a:pt x="370238" y="1398286"/>
                  </a:moveTo>
                  <a:lnTo>
                    <a:pt x="370238" y="1398286"/>
                  </a:lnTo>
                  <a:cubicBezTo>
                    <a:pt x="319438" y="1364419"/>
                    <a:pt x="265758" y="1334518"/>
                    <a:pt x="217838" y="1296686"/>
                  </a:cubicBezTo>
                  <a:cubicBezTo>
                    <a:pt x="210833" y="1291156"/>
                    <a:pt x="209371" y="1271286"/>
                    <a:pt x="209371" y="1271286"/>
                  </a:cubicBezTo>
                  <a:cubicBezTo>
                    <a:pt x="169860" y="1231775"/>
                    <a:pt x="127807" y="1194652"/>
                    <a:pt x="90838" y="1152753"/>
                  </a:cubicBezTo>
                  <a:cubicBezTo>
                    <a:pt x="84933" y="1146061"/>
                    <a:pt x="82371" y="1127353"/>
                    <a:pt x="82371" y="1127353"/>
                  </a:cubicBezTo>
                  <a:cubicBezTo>
                    <a:pt x="0" y="916851"/>
                    <a:pt x="6171" y="1002324"/>
                    <a:pt x="6171" y="881820"/>
                  </a:cubicBezTo>
                  <a:cubicBezTo>
                    <a:pt x="37215" y="788687"/>
                    <a:pt x="69018" y="695803"/>
                    <a:pt x="99304" y="602420"/>
                  </a:cubicBezTo>
                  <a:cubicBezTo>
                    <a:pt x="114284" y="556232"/>
                    <a:pt x="96403" y="579921"/>
                    <a:pt x="124704" y="551620"/>
                  </a:cubicBezTo>
                  <a:cubicBezTo>
                    <a:pt x="270510" y="277162"/>
                    <a:pt x="196326" y="352998"/>
                    <a:pt x="277104" y="272220"/>
                  </a:cubicBezTo>
                  <a:cubicBezTo>
                    <a:pt x="575888" y="101486"/>
                    <a:pt x="573438" y="216654"/>
                    <a:pt x="573438" y="94420"/>
                  </a:cubicBezTo>
                  <a:cubicBezTo>
                    <a:pt x="976867" y="0"/>
                    <a:pt x="835142" y="1286"/>
                    <a:pt x="988304" y="1286"/>
                  </a:cubicBezTo>
                  <a:lnTo>
                    <a:pt x="1284638" y="43620"/>
                  </a:lnTo>
                  <a:cubicBezTo>
                    <a:pt x="1500010" y="129768"/>
                    <a:pt x="1442571" y="74553"/>
                    <a:pt x="1504771" y="136753"/>
                  </a:cubicBezTo>
                  <a:cubicBezTo>
                    <a:pt x="1621059" y="244096"/>
                    <a:pt x="1614838" y="188423"/>
                    <a:pt x="1614838" y="263753"/>
                  </a:cubicBezTo>
                  <a:cubicBezTo>
                    <a:pt x="1578149" y="291975"/>
                    <a:pt x="1543633" y="323274"/>
                    <a:pt x="1504771" y="348420"/>
                  </a:cubicBezTo>
                  <a:cubicBezTo>
                    <a:pt x="1453047" y="381888"/>
                    <a:pt x="1482471" y="333748"/>
                    <a:pt x="1462438" y="373820"/>
                  </a:cubicBezTo>
                  <a:cubicBezTo>
                    <a:pt x="1411638" y="416153"/>
                    <a:pt x="1359190" y="456584"/>
                    <a:pt x="1310038" y="500820"/>
                  </a:cubicBezTo>
                  <a:cubicBezTo>
                    <a:pt x="1302474" y="507627"/>
                    <a:pt x="1300299" y="519025"/>
                    <a:pt x="1293104" y="526220"/>
                  </a:cubicBezTo>
                  <a:cubicBezTo>
                    <a:pt x="1252238" y="567085"/>
                    <a:pt x="1278589" y="521381"/>
                    <a:pt x="1259238" y="560086"/>
                  </a:cubicBezTo>
                  <a:cubicBezTo>
                    <a:pt x="1222549" y="596775"/>
                    <a:pt x="1188077" y="635824"/>
                    <a:pt x="1149171" y="670153"/>
                  </a:cubicBezTo>
                  <a:cubicBezTo>
                    <a:pt x="1139707" y="678504"/>
                    <a:pt x="1126127" y="680592"/>
                    <a:pt x="1115304" y="687086"/>
                  </a:cubicBezTo>
                  <a:cubicBezTo>
                    <a:pt x="1111882" y="689139"/>
                    <a:pt x="1109660" y="692731"/>
                    <a:pt x="1106838" y="695553"/>
                  </a:cubicBezTo>
                  <a:lnTo>
                    <a:pt x="1005238" y="754820"/>
                  </a:lnTo>
                  <a:cubicBezTo>
                    <a:pt x="884408" y="668513"/>
                    <a:pt x="935260" y="670153"/>
                    <a:pt x="878238" y="670153"/>
                  </a:cubicBezTo>
                  <a:cubicBezTo>
                    <a:pt x="824051" y="742402"/>
                    <a:pt x="827438" y="709664"/>
                    <a:pt x="827438" y="754820"/>
                  </a:cubicBezTo>
                  <a:cubicBezTo>
                    <a:pt x="836256" y="895920"/>
                    <a:pt x="835904" y="845043"/>
                    <a:pt x="835904" y="907220"/>
                  </a:cubicBezTo>
                  <a:lnTo>
                    <a:pt x="835904" y="1085020"/>
                  </a:lnTo>
                  <a:lnTo>
                    <a:pt x="708904" y="1254353"/>
                  </a:lnTo>
                  <a:cubicBezTo>
                    <a:pt x="702856" y="1262536"/>
                    <a:pt x="691971" y="1279753"/>
                    <a:pt x="691971" y="1279753"/>
                  </a:cubicBezTo>
                  <a:cubicBezTo>
                    <a:pt x="519292" y="1391995"/>
                    <a:pt x="570244" y="1342220"/>
                    <a:pt x="514171" y="1398286"/>
                  </a:cubicBezTo>
                  <a:cubicBezTo>
                    <a:pt x="383188" y="1389555"/>
                    <a:pt x="394227" y="1398286"/>
                    <a:pt x="370238" y="1398286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685800" y="2200047"/>
              <a:ext cx="1621059" cy="1398286"/>
            </a:xfrm>
            <a:custGeom>
              <a:avLst/>
              <a:gdLst>
                <a:gd name="connsiteX0" fmla="*/ 370238 w 1621059"/>
                <a:gd name="connsiteY0" fmla="*/ 1398286 h 1398286"/>
                <a:gd name="connsiteX1" fmla="*/ 370238 w 1621059"/>
                <a:gd name="connsiteY1" fmla="*/ 1398286 h 1398286"/>
                <a:gd name="connsiteX2" fmla="*/ 217838 w 1621059"/>
                <a:gd name="connsiteY2" fmla="*/ 1296686 h 1398286"/>
                <a:gd name="connsiteX3" fmla="*/ 209371 w 1621059"/>
                <a:gd name="connsiteY3" fmla="*/ 1271286 h 1398286"/>
                <a:gd name="connsiteX4" fmla="*/ 90838 w 1621059"/>
                <a:gd name="connsiteY4" fmla="*/ 1152753 h 1398286"/>
                <a:gd name="connsiteX5" fmla="*/ 82371 w 1621059"/>
                <a:gd name="connsiteY5" fmla="*/ 1127353 h 1398286"/>
                <a:gd name="connsiteX6" fmla="*/ 6171 w 1621059"/>
                <a:gd name="connsiteY6" fmla="*/ 881820 h 1398286"/>
                <a:gd name="connsiteX7" fmla="*/ 99304 w 1621059"/>
                <a:gd name="connsiteY7" fmla="*/ 602420 h 1398286"/>
                <a:gd name="connsiteX8" fmla="*/ 124704 w 1621059"/>
                <a:gd name="connsiteY8" fmla="*/ 551620 h 1398286"/>
                <a:gd name="connsiteX9" fmla="*/ 277104 w 1621059"/>
                <a:gd name="connsiteY9" fmla="*/ 272220 h 1398286"/>
                <a:gd name="connsiteX10" fmla="*/ 573438 w 1621059"/>
                <a:gd name="connsiteY10" fmla="*/ 94420 h 1398286"/>
                <a:gd name="connsiteX11" fmla="*/ 988304 w 1621059"/>
                <a:gd name="connsiteY11" fmla="*/ 1286 h 1398286"/>
                <a:gd name="connsiteX12" fmla="*/ 1284638 w 1621059"/>
                <a:gd name="connsiteY12" fmla="*/ 43620 h 1398286"/>
                <a:gd name="connsiteX13" fmla="*/ 1504771 w 1621059"/>
                <a:gd name="connsiteY13" fmla="*/ 136753 h 1398286"/>
                <a:gd name="connsiteX14" fmla="*/ 1614838 w 1621059"/>
                <a:gd name="connsiteY14" fmla="*/ 263753 h 1398286"/>
                <a:gd name="connsiteX15" fmla="*/ 1504771 w 1621059"/>
                <a:gd name="connsiteY15" fmla="*/ 348420 h 1398286"/>
                <a:gd name="connsiteX16" fmla="*/ 1462438 w 1621059"/>
                <a:gd name="connsiteY16" fmla="*/ 373820 h 1398286"/>
                <a:gd name="connsiteX17" fmla="*/ 1310038 w 1621059"/>
                <a:gd name="connsiteY17" fmla="*/ 500820 h 1398286"/>
                <a:gd name="connsiteX18" fmla="*/ 1293104 w 1621059"/>
                <a:gd name="connsiteY18" fmla="*/ 526220 h 1398286"/>
                <a:gd name="connsiteX19" fmla="*/ 1259238 w 1621059"/>
                <a:gd name="connsiteY19" fmla="*/ 560086 h 1398286"/>
                <a:gd name="connsiteX20" fmla="*/ 1149171 w 1621059"/>
                <a:gd name="connsiteY20" fmla="*/ 670153 h 1398286"/>
                <a:gd name="connsiteX21" fmla="*/ 1115304 w 1621059"/>
                <a:gd name="connsiteY21" fmla="*/ 687086 h 1398286"/>
                <a:gd name="connsiteX22" fmla="*/ 1106838 w 1621059"/>
                <a:gd name="connsiteY22" fmla="*/ 695553 h 1398286"/>
                <a:gd name="connsiteX23" fmla="*/ 1005238 w 1621059"/>
                <a:gd name="connsiteY23" fmla="*/ 754820 h 1398286"/>
                <a:gd name="connsiteX24" fmla="*/ 878238 w 1621059"/>
                <a:gd name="connsiteY24" fmla="*/ 670153 h 1398286"/>
                <a:gd name="connsiteX25" fmla="*/ 827438 w 1621059"/>
                <a:gd name="connsiteY25" fmla="*/ 754820 h 1398286"/>
                <a:gd name="connsiteX26" fmla="*/ 835904 w 1621059"/>
                <a:gd name="connsiteY26" fmla="*/ 907220 h 1398286"/>
                <a:gd name="connsiteX27" fmla="*/ 835904 w 1621059"/>
                <a:gd name="connsiteY27" fmla="*/ 1085020 h 1398286"/>
                <a:gd name="connsiteX28" fmla="*/ 708904 w 1621059"/>
                <a:gd name="connsiteY28" fmla="*/ 1254353 h 1398286"/>
                <a:gd name="connsiteX29" fmla="*/ 691971 w 1621059"/>
                <a:gd name="connsiteY29" fmla="*/ 1279753 h 1398286"/>
                <a:gd name="connsiteX30" fmla="*/ 514171 w 1621059"/>
                <a:gd name="connsiteY30" fmla="*/ 1398286 h 1398286"/>
                <a:gd name="connsiteX31" fmla="*/ 370238 w 1621059"/>
                <a:gd name="connsiteY31" fmla="*/ 1398286 h 1398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621059" h="1398286">
                  <a:moveTo>
                    <a:pt x="370238" y="1398286"/>
                  </a:moveTo>
                  <a:lnTo>
                    <a:pt x="370238" y="1398286"/>
                  </a:lnTo>
                  <a:cubicBezTo>
                    <a:pt x="319438" y="1364419"/>
                    <a:pt x="265758" y="1334518"/>
                    <a:pt x="217838" y="1296686"/>
                  </a:cubicBezTo>
                  <a:cubicBezTo>
                    <a:pt x="210833" y="1291156"/>
                    <a:pt x="209371" y="1271286"/>
                    <a:pt x="209371" y="1271286"/>
                  </a:cubicBezTo>
                  <a:cubicBezTo>
                    <a:pt x="169860" y="1231775"/>
                    <a:pt x="127807" y="1194652"/>
                    <a:pt x="90838" y="1152753"/>
                  </a:cubicBezTo>
                  <a:cubicBezTo>
                    <a:pt x="84933" y="1146061"/>
                    <a:pt x="82371" y="1127353"/>
                    <a:pt x="82371" y="1127353"/>
                  </a:cubicBezTo>
                  <a:cubicBezTo>
                    <a:pt x="0" y="916851"/>
                    <a:pt x="6171" y="1002324"/>
                    <a:pt x="6171" y="881820"/>
                  </a:cubicBezTo>
                  <a:cubicBezTo>
                    <a:pt x="37215" y="788687"/>
                    <a:pt x="69018" y="695803"/>
                    <a:pt x="99304" y="602420"/>
                  </a:cubicBezTo>
                  <a:cubicBezTo>
                    <a:pt x="114284" y="556232"/>
                    <a:pt x="96403" y="579921"/>
                    <a:pt x="124704" y="551620"/>
                  </a:cubicBezTo>
                  <a:cubicBezTo>
                    <a:pt x="270510" y="277162"/>
                    <a:pt x="196326" y="352998"/>
                    <a:pt x="277104" y="272220"/>
                  </a:cubicBezTo>
                  <a:cubicBezTo>
                    <a:pt x="575888" y="101486"/>
                    <a:pt x="573438" y="216654"/>
                    <a:pt x="573438" y="94420"/>
                  </a:cubicBezTo>
                  <a:cubicBezTo>
                    <a:pt x="976867" y="0"/>
                    <a:pt x="835142" y="1286"/>
                    <a:pt x="988304" y="1286"/>
                  </a:cubicBezTo>
                  <a:lnTo>
                    <a:pt x="1284638" y="43620"/>
                  </a:lnTo>
                  <a:cubicBezTo>
                    <a:pt x="1500010" y="129768"/>
                    <a:pt x="1442571" y="74553"/>
                    <a:pt x="1504771" y="136753"/>
                  </a:cubicBezTo>
                  <a:cubicBezTo>
                    <a:pt x="1621059" y="244096"/>
                    <a:pt x="1614838" y="188423"/>
                    <a:pt x="1614838" y="263753"/>
                  </a:cubicBezTo>
                  <a:cubicBezTo>
                    <a:pt x="1578149" y="291975"/>
                    <a:pt x="1543633" y="323274"/>
                    <a:pt x="1504771" y="348420"/>
                  </a:cubicBezTo>
                  <a:cubicBezTo>
                    <a:pt x="1453047" y="381888"/>
                    <a:pt x="1482471" y="333748"/>
                    <a:pt x="1462438" y="373820"/>
                  </a:cubicBezTo>
                  <a:cubicBezTo>
                    <a:pt x="1411638" y="416153"/>
                    <a:pt x="1359190" y="456584"/>
                    <a:pt x="1310038" y="500820"/>
                  </a:cubicBezTo>
                  <a:cubicBezTo>
                    <a:pt x="1302474" y="507627"/>
                    <a:pt x="1300299" y="519025"/>
                    <a:pt x="1293104" y="526220"/>
                  </a:cubicBezTo>
                  <a:cubicBezTo>
                    <a:pt x="1252238" y="567085"/>
                    <a:pt x="1278589" y="521381"/>
                    <a:pt x="1259238" y="560086"/>
                  </a:cubicBezTo>
                  <a:cubicBezTo>
                    <a:pt x="1222549" y="596775"/>
                    <a:pt x="1188077" y="635824"/>
                    <a:pt x="1149171" y="670153"/>
                  </a:cubicBezTo>
                  <a:cubicBezTo>
                    <a:pt x="1139707" y="678504"/>
                    <a:pt x="1126127" y="680592"/>
                    <a:pt x="1115304" y="687086"/>
                  </a:cubicBezTo>
                  <a:cubicBezTo>
                    <a:pt x="1111882" y="689139"/>
                    <a:pt x="1109660" y="692731"/>
                    <a:pt x="1106838" y="695553"/>
                  </a:cubicBezTo>
                  <a:lnTo>
                    <a:pt x="1005238" y="754820"/>
                  </a:lnTo>
                  <a:cubicBezTo>
                    <a:pt x="884408" y="668513"/>
                    <a:pt x="935260" y="670153"/>
                    <a:pt x="878238" y="670153"/>
                  </a:cubicBezTo>
                  <a:cubicBezTo>
                    <a:pt x="824051" y="742402"/>
                    <a:pt x="827438" y="709664"/>
                    <a:pt x="827438" y="754820"/>
                  </a:cubicBezTo>
                  <a:cubicBezTo>
                    <a:pt x="836256" y="895920"/>
                    <a:pt x="835904" y="845043"/>
                    <a:pt x="835904" y="907220"/>
                  </a:cubicBezTo>
                  <a:lnTo>
                    <a:pt x="835904" y="1085020"/>
                  </a:lnTo>
                  <a:lnTo>
                    <a:pt x="708904" y="1254353"/>
                  </a:lnTo>
                  <a:cubicBezTo>
                    <a:pt x="702856" y="1262536"/>
                    <a:pt x="691971" y="1279753"/>
                    <a:pt x="691971" y="1279753"/>
                  </a:cubicBezTo>
                  <a:cubicBezTo>
                    <a:pt x="519292" y="1391995"/>
                    <a:pt x="570244" y="1342220"/>
                    <a:pt x="514171" y="1398286"/>
                  </a:cubicBezTo>
                  <a:cubicBezTo>
                    <a:pt x="383188" y="1389555"/>
                    <a:pt x="394227" y="1398286"/>
                    <a:pt x="370238" y="1398286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3397429" y="4199467"/>
              <a:ext cx="1621059" cy="1398286"/>
            </a:xfrm>
            <a:custGeom>
              <a:avLst/>
              <a:gdLst>
                <a:gd name="connsiteX0" fmla="*/ 370238 w 1621059"/>
                <a:gd name="connsiteY0" fmla="*/ 1398286 h 1398286"/>
                <a:gd name="connsiteX1" fmla="*/ 370238 w 1621059"/>
                <a:gd name="connsiteY1" fmla="*/ 1398286 h 1398286"/>
                <a:gd name="connsiteX2" fmla="*/ 217838 w 1621059"/>
                <a:gd name="connsiteY2" fmla="*/ 1296686 h 1398286"/>
                <a:gd name="connsiteX3" fmla="*/ 209371 w 1621059"/>
                <a:gd name="connsiteY3" fmla="*/ 1271286 h 1398286"/>
                <a:gd name="connsiteX4" fmla="*/ 90838 w 1621059"/>
                <a:gd name="connsiteY4" fmla="*/ 1152753 h 1398286"/>
                <a:gd name="connsiteX5" fmla="*/ 82371 w 1621059"/>
                <a:gd name="connsiteY5" fmla="*/ 1127353 h 1398286"/>
                <a:gd name="connsiteX6" fmla="*/ 6171 w 1621059"/>
                <a:gd name="connsiteY6" fmla="*/ 881820 h 1398286"/>
                <a:gd name="connsiteX7" fmla="*/ 99304 w 1621059"/>
                <a:gd name="connsiteY7" fmla="*/ 602420 h 1398286"/>
                <a:gd name="connsiteX8" fmla="*/ 124704 w 1621059"/>
                <a:gd name="connsiteY8" fmla="*/ 551620 h 1398286"/>
                <a:gd name="connsiteX9" fmla="*/ 277104 w 1621059"/>
                <a:gd name="connsiteY9" fmla="*/ 272220 h 1398286"/>
                <a:gd name="connsiteX10" fmla="*/ 573438 w 1621059"/>
                <a:gd name="connsiteY10" fmla="*/ 94420 h 1398286"/>
                <a:gd name="connsiteX11" fmla="*/ 988304 w 1621059"/>
                <a:gd name="connsiteY11" fmla="*/ 1286 h 1398286"/>
                <a:gd name="connsiteX12" fmla="*/ 1284638 w 1621059"/>
                <a:gd name="connsiteY12" fmla="*/ 43620 h 1398286"/>
                <a:gd name="connsiteX13" fmla="*/ 1504771 w 1621059"/>
                <a:gd name="connsiteY13" fmla="*/ 136753 h 1398286"/>
                <a:gd name="connsiteX14" fmla="*/ 1614838 w 1621059"/>
                <a:gd name="connsiteY14" fmla="*/ 263753 h 1398286"/>
                <a:gd name="connsiteX15" fmla="*/ 1504771 w 1621059"/>
                <a:gd name="connsiteY15" fmla="*/ 348420 h 1398286"/>
                <a:gd name="connsiteX16" fmla="*/ 1462438 w 1621059"/>
                <a:gd name="connsiteY16" fmla="*/ 373820 h 1398286"/>
                <a:gd name="connsiteX17" fmla="*/ 1310038 w 1621059"/>
                <a:gd name="connsiteY17" fmla="*/ 500820 h 1398286"/>
                <a:gd name="connsiteX18" fmla="*/ 1293104 w 1621059"/>
                <a:gd name="connsiteY18" fmla="*/ 526220 h 1398286"/>
                <a:gd name="connsiteX19" fmla="*/ 1259238 w 1621059"/>
                <a:gd name="connsiteY19" fmla="*/ 560086 h 1398286"/>
                <a:gd name="connsiteX20" fmla="*/ 1149171 w 1621059"/>
                <a:gd name="connsiteY20" fmla="*/ 670153 h 1398286"/>
                <a:gd name="connsiteX21" fmla="*/ 1115304 w 1621059"/>
                <a:gd name="connsiteY21" fmla="*/ 687086 h 1398286"/>
                <a:gd name="connsiteX22" fmla="*/ 1106838 w 1621059"/>
                <a:gd name="connsiteY22" fmla="*/ 695553 h 1398286"/>
                <a:gd name="connsiteX23" fmla="*/ 1005238 w 1621059"/>
                <a:gd name="connsiteY23" fmla="*/ 754820 h 1398286"/>
                <a:gd name="connsiteX24" fmla="*/ 878238 w 1621059"/>
                <a:gd name="connsiteY24" fmla="*/ 670153 h 1398286"/>
                <a:gd name="connsiteX25" fmla="*/ 827438 w 1621059"/>
                <a:gd name="connsiteY25" fmla="*/ 754820 h 1398286"/>
                <a:gd name="connsiteX26" fmla="*/ 835904 w 1621059"/>
                <a:gd name="connsiteY26" fmla="*/ 907220 h 1398286"/>
                <a:gd name="connsiteX27" fmla="*/ 835904 w 1621059"/>
                <a:gd name="connsiteY27" fmla="*/ 1085020 h 1398286"/>
                <a:gd name="connsiteX28" fmla="*/ 708904 w 1621059"/>
                <a:gd name="connsiteY28" fmla="*/ 1254353 h 1398286"/>
                <a:gd name="connsiteX29" fmla="*/ 691971 w 1621059"/>
                <a:gd name="connsiteY29" fmla="*/ 1279753 h 1398286"/>
                <a:gd name="connsiteX30" fmla="*/ 514171 w 1621059"/>
                <a:gd name="connsiteY30" fmla="*/ 1398286 h 1398286"/>
                <a:gd name="connsiteX31" fmla="*/ 370238 w 1621059"/>
                <a:gd name="connsiteY31" fmla="*/ 1398286 h 1398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621059" h="1398286">
                  <a:moveTo>
                    <a:pt x="370238" y="1398286"/>
                  </a:moveTo>
                  <a:lnTo>
                    <a:pt x="370238" y="1398286"/>
                  </a:lnTo>
                  <a:cubicBezTo>
                    <a:pt x="319438" y="1364419"/>
                    <a:pt x="265758" y="1334518"/>
                    <a:pt x="217838" y="1296686"/>
                  </a:cubicBezTo>
                  <a:cubicBezTo>
                    <a:pt x="210833" y="1291156"/>
                    <a:pt x="209371" y="1271286"/>
                    <a:pt x="209371" y="1271286"/>
                  </a:cubicBezTo>
                  <a:cubicBezTo>
                    <a:pt x="169860" y="1231775"/>
                    <a:pt x="127807" y="1194652"/>
                    <a:pt x="90838" y="1152753"/>
                  </a:cubicBezTo>
                  <a:cubicBezTo>
                    <a:pt x="84933" y="1146061"/>
                    <a:pt x="82371" y="1127353"/>
                    <a:pt x="82371" y="1127353"/>
                  </a:cubicBezTo>
                  <a:cubicBezTo>
                    <a:pt x="0" y="916851"/>
                    <a:pt x="6171" y="1002324"/>
                    <a:pt x="6171" y="881820"/>
                  </a:cubicBezTo>
                  <a:cubicBezTo>
                    <a:pt x="37215" y="788687"/>
                    <a:pt x="69018" y="695803"/>
                    <a:pt x="99304" y="602420"/>
                  </a:cubicBezTo>
                  <a:cubicBezTo>
                    <a:pt x="114284" y="556232"/>
                    <a:pt x="96403" y="579921"/>
                    <a:pt x="124704" y="551620"/>
                  </a:cubicBezTo>
                  <a:cubicBezTo>
                    <a:pt x="270510" y="277162"/>
                    <a:pt x="196326" y="352998"/>
                    <a:pt x="277104" y="272220"/>
                  </a:cubicBezTo>
                  <a:cubicBezTo>
                    <a:pt x="575888" y="101486"/>
                    <a:pt x="573438" y="216654"/>
                    <a:pt x="573438" y="94420"/>
                  </a:cubicBezTo>
                  <a:cubicBezTo>
                    <a:pt x="976867" y="0"/>
                    <a:pt x="835142" y="1286"/>
                    <a:pt x="988304" y="1286"/>
                  </a:cubicBezTo>
                  <a:lnTo>
                    <a:pt x="1284638" y="43620"/>
                  </a:lnTo>
                  <a:cubicBezTo>
                    <a:pt x="1500010" y="129768"/>
                    <a:pt x="1442571" y="74553"/>
                    <a:pt x="1504771" y="136753"/>
                  </a:cubicBezTo>
                  <a:cubicBezTo>
                    <a:pt x="1621059" y="244096"/>
                    <a:pt x="1614838" y="188423"/>
                    <a:pt x="1614838" y="263753"/>
                  </a:cubicBezTo>
                  <a:cubicBezTo>
                    <a:pt x="1578149" y="291975"/>
                    <a:pt x="1543633" y="323274"/>
                    <a:pt x="1504771" y="348420"/>
                  </a:cubicBezTo>
                  <a:cubicBezTo>
                    <a:pt x="1453047" y="381888"/>
                    <a:pt x="1482471" y="333748"/>
                    <a:pt x="1462438" y="373820"/>
                  </a:cubicBezTo>
                  <a:cubicBezTo>
                    <a:pt x="1411638" y="416153"/>
                    <a:pt x="1359190" y="456584"/>
                    <a:pt x="1310038" y="500820"/>
                  </a:cubicBezTo>
                  <a:cubicBezTo>
                    <a:pt x="1302474" y="507627"/>
                    <a:pt x="1300299" y="519025"/>
                    <a:pt x="1293104" y="526220"/>
                  </a:cubicBezTo>
                  <a:cubicBezTo>
                    <a:pt x="1252238" y="567085"/>
                    <a:pt x="1278589" y="521381"/>
                    <a:pt x="1259238" y="560086"/>
                  </a:cubicBezTo>
                  <a:cubicBezTo>
                    <a:pt x="1222549" y="596775"/>
                    <a:pt x="1188077" y="635824"/>
                    <a:pt x="1149171" y="670153"/>
                  </a:cubicBezTo>
                  <a:cubicBezTo>
                    <a:pt x="1139707" y="678504"/>
                    <a:pt x="1126127" y="680592"/>
                    <a:pt x="1115304" y="687086"/>
                  </a:cubicBezTo>
                  <a:cubicBezTo>
                    <a:pt x="1111882" y="689139"/>
                    <a:pt x="1109660" y="692731"/>
                    <a:pt x="1106838" y="695553"/>
                  </a:cubicBezTo>
                  <a:lnTo>
                    <a:pt x="1005238" y="754820"/>
                  </a:lnTo>
                  <a:cubicBezTo>
                    <a:pt x="884408" y="668513"/>
                    <a:pt x="935260" y="670153"/>
                    <a:pt x="878238" y="670153"/>
                  </a:cubicBezTo>
                  <a:cubicBezTo>
                    <a:pt x="824051" y="742402"/>
                    <a:pt x="827438" y="709664"/>
                    <a:pt x="827438" y="754820"/>
                  </a:cubicBezTo>
                  <a:cubicBezTo>
                    <a:pt x="836256" y="895920"/>
                    <a:pt x="835904" y="845043"/>
                    <a:pt x="835904" y="907220"/>
                  </a:cubicBezTo>
                  <a:lnTo>
                    <a:pt x="835904" y="1085020"/>
                  </a:lnTo>
                  <a:lnTo>
                    <a:pt x="708904" y="1254353"/>
                  </a:lnTo>
                  <a:cubicBezTo>
                    <a:pt x="702856" y="1262536"/>
                    <a:pt x="691971" y="1279753"/>
                    <a:pt x="691971" y="1279753"/>
                  </a:cubicBezTo>
                  <a:cubicBezTo>
                    <a:pt x="519292" y="1391995"/>
                    <a:pt x="570244" y="1342220"/>
                    <a:pt x="514171" y="1398286"/>
                  </a:cubicBezTo>
                  <a:cubicBezTo>
                    <a:pt x="383188" y="1389555"/>
                    <a:pt x="394227" y="1398286"/>
                    <a:pt x="370238" y="1398286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685800" y="4199467"/>
              <a:ext cx="1621059" cy="1398286"/>
            </a:xfrm>
            <a:custGeom>
              <a:avLst/>
              <a:gdLst>
                <a:gd name="connsiteX0" fmla="*/ 370238 w 1621059"/>
                <a:gd name="connsiteY0" fmla="*/ 1398286 h 1398286"/>
                <a:gd name="connsiteX1" fmla="*/ 370238 w 1621059"/>
                <a:gd name="connsiteY1" fmla="*/ 1398286 h 1398286"/>
                <a:gd name="connsiteX2" fmla="*/ 217838 w 1621059"/>
                <a:gd name="connsiteY2" fmla="*/ 1296686 h 1398286"/>
                <a:gd name="connsiteX3" fmla="*/ 209371 w 1621059"/>
                <a:gd name="connsiteY3" fmla="*/ 1271286 h 1398286"/>
                <a:gd name="connsiteX4" fmla="*/ 90838 w 1621059"/>
                <a:gd name="connsiteY4" fmla="*/ 1152753 h 1398286"/>
                <a:gd name="connsiteX5" fmla="*/ 82371 w 1621059"/>
                <a:gd name="connsiteY5" fmla="*/ 1127353 h 1398286"/>
                <a:gd name="connsiteX6" fmla="*/ 6171 w 1621059"/>
                <a:gd name="connsiteY6" fmla="*/ 881820 h 1398286"/>
                <a:gd name="connsiteX7" fmla="*/ 99304 w 1621059"/>
                <a:gd name="connsiteY7" fmla="*/ 602420 h 1398286"/>
                <a:gd name="connsiteX8" fmla="*/ 124704 w 1621059"/>
                <a:gd name="connsiteY8" fmla="*/ 551620 h 1398286"/>
                <a:gd name="connsiteX9" fmla="*/ 277104 w 1621059"/>
                <a:gd name="connsiteY9" fmla="*/ 272220 h 1398286"/>
                <a:gd name="connsiteX10" fmla="*/ 573438 w 1621059"/>
                <a:gd name="connsiteY10" fmla="*/ 94420 h 1398286"/>
                <a:gd name="connsiteX11" fmla="*/ 988304 w 1621059"/>
                <a:gd name="connsiteY11" fmla="*/ 1286 h 1398286"/>
                <a:gd name="connsiteX12" fmla="*/ 1284638 w 1621059"/>
                <a:gd name="connsiteY12" fmla="*/ 43620 h 1398286"/>
                <a:gd name="connsiteX13" fmla="*/ 1504771 w 1621059"/>
                <a:gd name="connsiteY13" fmla="*/ 136753 h 1398286"/>
                <a:gd name="connsiteX14" fmla="*/ 1614838 w 1621059"/>
                <a:gd name="connsiteY14" fmla="*/ 263753 h 1398286"/>
                <a:gd name="connsiteX15" fmla="*/ 1504771 w 1621059"/>
                <a:gd name="connsiteY15" fmla="*/ 348420 h 1398286"/>
                <a:gd name="connsiteX16" fmla="*/ 1462438 w 1621059"/>
                <a:gd name="connsiteY16" fmla="*/ 373820 h 1398286"/>
                <a:gd name="connsiteX17" fmla="*/ 1310038 w 1621059"/>
                <a:gd name="connsiteY17" fmla="*/ 500820 h 1398286"/>
                <a:gd name="connsiteX18" fmla="*/ 1293104 w 1621059"/>
                <a:gd name="connsiteY18" fmla="*/ 526220 h 1398286"/>
                <a:gd name="connsiteX19" fmla="*/ 1259238 w 1621059"/>
                <a:gd name="connsiteY19" fmla="*/ 560086 h 1398286"/>
                <a:gd name="connsiteX20" fmla="*/ 1149171 w 1621059"/>
                <a:gd name="connsiteY20" fmla="*/ 670153 h 1398286"/>
                <a:gd name="connsiteX21" fmla="*/ 1115304 w 1621059"/>
                <a:gd name="connsiteY21" fmla="*/ 687086 h 1398286"/>
                <a:gd name="connsiteX22" fmla="*/ 1106838 w 1621059"/>
                <a:gd name="connsiteY22" fmla="*/ 695553 h 1398286"/>
                <a:gd name="connsiteX23" fmla="*/ 1005238 w 1621059"/>
                <a:gd name="connsiteY23" fmla="*/ 754820 h 1398286"/>
                <a:gd name="connsiteX24" fmla="*/ 878238 w 1621059"/>
                <a:gd name="connsiteY24" fmla="*/ 670153 h 1398286"/>
                <a:gd name="connsiteX25" fmla="*/ 827438 w 1621059"/>
                <a:gd name="connsiteY25" fmla="*/ 754820 h 1398286"/>
                <a:gd name="connsiteX26" fmla="*/ 835904 w 1621059"/>
                <a:gd name="connsiteY26" fmla="*/ 907220 h 1398286"/>
                <a:gd name="connsiteX27" fmla="*/ 835904 w 1621059"/>
                <a:gd name="connsiteY27" fmla="*/ 1085020 h 1398286"/>
                <a:gd name="connsiteX28" fmla="*/ 708904 w 1621059"/>
                <a:gd name="connsiteY28" fmla="*/ 1254353 h 1398286"/>
                <a:gd name="connsiteX29" fmla="*/ 691971 w 1621059"/>
                <a:gd name="connsiteY29" fmla="*/ 1279753 h 1398286"/>
                <a:gd name="connsiteX30" fmla="*/ 514171 w 1621059"/>
                <a:gd name="connsiteY30" fmla="*/ 1398286 h 1398286"/>
                <a:gd name="connsiteX31" fmla="*/ 370238 w 1621059"/>
                <a:gd name="connsiteY31" fmla="*/ 1398286 h 1398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621059" h="1398286">
                  <a:moveTo>
                    <a:pt x="370238" y="1398286"/>
                  </a:moveTo>
                  <a:lnTo>
                    <a:pt x="370238" y="1398286"/>
                  </a:lnTo>
                  <a:cubicBezTo>
                    <a:pt x="319438" y="1364419"/>
                    <a:pt x="265758" y="1334518"/>
                    <a:pt x="217838" y="1296686"/>
                  </a:cubicBezTo>
                  <a:cubicBezTo>
                    <a:pt x="210833" y="1291156"/>
                    <a:pt x="209371" y="1271286"/>
                    <a:pt x="209371" y="1271286"/>
                  </a:cubicBezTo>
                  <a:cubicBezTo>
                    <a:pt x="169860" y="1231775"/>
                    <a:pt x="127807" y="1194652"/>
                    <a:pt x="90838" y="1152753"/>
                  </a:cubicBezTo>
                  <a:cubicBezTo>
                    <a:pt x="84933" y="1146061"/>
                    <a:pt x="82371" y="1127353"/>
                    <a:pt x="82371" y="1127353"/>
                  </a:cubicBezTo>
                  <a:cubicBezTo>
                    <a:pt x="0" y="916851"/>
                    <a:pt x="6171" y="1002324"/>
                    <a:pt x="6171" y="881820"/>
                  </a:cubicBezTo>
                  <a:cubicBezTo>
                    <a:pt x="37215" y="788687"/>
                    <a:pt x="69018" y="695803"/>
                    <a:pt x="99304" y="602420"/>
                  </a:cubicBezTo>
                  <a:cubicBezTo>
                    <a:pt x="114284" y="556232"/>
                    <a:pt x="96403" y="579921"/>
                    <a:pt x="124704" y="551620"/>
                  </a:cubicBezTo>
                  <a:cubicBezTo>
                    <a:pt x="270510" y="277162"/>
                    <a:pt x="196326" y="352998"/>
                    <a:pt x="277104" y="272220"/>
                  </a:cubicBezTo>
                  <a:cubicBezTo>
                    <a:pt x="575888" y="101486"/>
                    <a:pt x="573438" y="216654"/>
                    <a:pt x="573438" y="94420"/>
                  </a:cubicBezTo>
                  <a:cubicBezTo>
                    <a:pt x="976867" y="0"/>
                    <a:pt x="835142" y="1286"/>
                    <a:pt x="988304" y="1286"/>
                  </a:cubicBezTo>
                  <a:lnTo>
                    <a:pt x="1284638" y="43620"/>
                  </a:lnTo>
                  <a:cubicBezTo>
                    <a:pt x="1500010" y="129768"/>
                    <a:pt x="1442571" y="74553"/>
                    <a:pt x="1504771" y="136753"/>
                  </a:cubicBezTo>
                  <a:cubicBezTo>
                    <a:pt x="1621059" y="244096"/>
                    <a:pt x="1614838" y="188423"/>
                    <a:pt x="1614838" y="263753"/>
                  </a:cubicBezTo>
                  <a:cubicBezTo>
                    <a:pt x="1578149" y="291975"/>
                    <a:pt x="1543633" y="323274"/>
                    <a:pt x="1504771" y="348420"/>
                  </a:cubicBezTo>
                  <a:cubicBezTo>
                    <a:pt x="1453047" y="381888"/>
                    <a:pt x="1482471" y="333748"/>
                    <a:pt x="1462438" y="373820"/>
                  </a:cubicBezTo>
                  <a:cubicBezTo>
                    <a:pt x="1411638" y="416153"/>
                    <a:pt x="1359190" y="456584"/>
                    <a:pt x="1310038" y="500820"/>
                  </a:cubicBezTo>
                  <a:cubicBezTo>
                    <a:pt x="1302474" y="507627"/>
                    <a:pt x="1300299" y="519025"/>
                    <a:pt x="1293104" y="526220"/>
                  </a:cubicBezTo>
                  <a:cubicBezTo>
                    <a:pt x="1252238" y="567085"/>
                    <a:pt x="1278589" y="521381"/>
                    <a:pt x="1259238" y="560086"/>
                  </a:cubicBezTo>
                  <a:cubicBezTo>
                    <a:pt x="1222549" y="596775"/>
                    <a:pt x="1188077" y="635824"/>
                    <a:pt x="1149171" y="670153"/>
                  </a:cubicBezTo>
                  <a:cubicBezTo>
                    <a:pt x="1139707" y="678504"/>
                    <a:pt x="1126127" y="680592"/>
                    <a:pt x="1115304" y="687086"/>
                  </a:cubicBezTo>
                  <a:cubicBezTo>
                    <a:pt x="1111882" y="689139"/>
                    <a:pt x="1109660" y="692731"/>
                    <a:pt x="1106838" y="695553"/>
                  </a:cubicBezTo>
                  <a:lnTo>
                    <a:pt x="1005238" y="754820"/>
                  </a:lnTo>
                  <a:cubicBezTo>
                    <a:pt x="884408" y="668513"/>
                    <a:pt x="935260" y="670153"/>
                    <a:pt x="878238" y="670153"/>
                  </a:cubicBezTo>
                  <a:cubicBezTo>
                    <a:pt x="824051" y="742402"/>
                    <a:pt x="827438" y="709664"/>
                    <a:pt x="827438" y="754820"/>
                  </a:cubicBezTo>
                  <a:cubicBezTo>
                    <a:pt x="836256" y="895920"/>
                    <a:pt x="835904" y="845043"/>
                    <a:pt x="835904" y="907220"/>
                  </a:cubicBezTo>
                  <a:lnTo>
                    <a:pt x="835904" y="1085020"/>
                  </a:lnTo>
                  <a:lnTo>
                    <a:pt x="708904" y="1254353"/>
                  </a:lnTo>
                  <a:cubicBezTo>
                    <a:pt x="702856" y="1262536"/>
                    <a:pt x="691971" y="1279753"/>
                    <a:pt x="691971" y="1279753"/>
                  </a:cubicBezTo>
                  <a:cubicBezTo>
                    <a:pt x="519292" y="1391995"/>
                    <a:pt x="570244" y="1342220"/>
                    <a:pt x="514171" y="1398286"/>
                  </a:cubicBezTo>
                  <a:cubicBezTo>
                    <a:pt x="383188" y="1389555"/>
                    <a:pt x="394227" y="1398286"/>
                    <a:pt x="370238" y="1398286"/>
                  </a:cubicBezTo>
                  <a:close/>
                </a:path>
              </a:pathLst>
            </a:custGeom>
            <a:noFill/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4" name="Rectangle 13"/>
          <p:cNvSpPr/>
          <p:nvPr/>
        </p:nvSpPr>
        <p:spPr>
          <a:xfrm>
            <a:off x="5850465" y="3928533"/>
            <a:ext cx="3143501" cy="231140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7563" y="2019212"/>
            <a:ext cx="1710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T2* = half life</a:t>
            </a:r>
          </a:p>
          <a:p>
            <a:r>
              <a:rPr lang="en-US" sz="1200" i="1" dirty="0" smtClean="0"/>
              <a:t>R2* = rate = 1000/T2*</a:t>
            </a:r>
            <a:endParaRPr lang="en-US" sz="1200" i="1" dirty="0"/>
          </a:p>
        </p:txBody>
      </p:sp>
      <p:sp useBgFill="1">
        <p:nvSpPr>
          <p:cNvPr id="5" name="Rectangle 4"/>
          <p:cNvSpPr/>
          <p:nvPr/>
        </p:nvSpPr>
        <p:spPr>
          <a:xfrm>
            <a:off x="5850465" y="1617133"/>
            <a:ext cx="3143501" cy="231140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ChangeArrowheads="1"/>
          </p:cNvSpPr>
          <p:nvPr/>
        </p:nvSpPr>
        <p:spPr bwMode="auto">
          <a:xfrm>
            <a:off x="3786188" y="27289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3771900" y="27193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4820" name="Rectangle 4"/>
          <p:cNvSpPr>
            <a:spLocks noChangeArrowheads="1"/>
          </p:cNvSpPr>
          <p:nvPr/>
        </p:nvSpPr>
        <p:spPr bwMode="auto">
          <a:xfrm>
            <a:off x="3338513" y="27432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5541" name="Rectangle 5"/>
          <p:cNvSpPr>
            <a:spLocks noChangeArrowheads="1"/>
          </p:cNvSpPr>
          <p:nvPr/>
        </p:nvSpPr>
        <p:spPr bwMode="auto">
          <a:xfrm>
            <a:off x="685800" y="533400"/>
            <a:ext cx="7772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en-US" sz="3000">
                <a:solidFill>
                  <a:schemeClr val="tx2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Electron Microscopy: </a:t>
            </a:r>
            <a:br>
              <a:rPr lang="en-US" sz="3000">
                <a:solidFill>
                  <a:schemeClr val="tx2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</a:br>
            <a:r>
              <a:rPr lang="en-US" sz="3000" i="1">
                <a:solidFill>
                  <a:schemeClr val="tx2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Cellular iron size distribution</a:t>
            </a:r>
            <a:endParaRPr lang="en-US" sz="3000" b="1" i="1" u="sng">
              <a:solidFill>
                <a:schemeClr val="tx2"/>
              </a:solidFill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704850" y="3759200"/>
            <a:ext cx="666750" cy="609600"/>
            <a:chOff x="348" y="2976"/>
            <a:chExt cx="420" cy="384"/>
          </a:xfrm>
        </p:grpSpPr>
        <p:sp>
          <p:nvSpPr>
            <p:cNvPr id="34845" name="Line 7"/>
            <p:cNvSpPr>
              <a:spLocks noChangeShapeType="1"/>
            </p:cNvSpPr>
            <p:nvPr/>
          </p:nvSpPr>
          <p:spPr bwMode="auto">
            <a:xfrm flipV="1">
              <a:off x="504" y="2976"/>
              <a:ext cx="0" cy="37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46" name="Line 8"/>
            <p:cNvSpPr>
              <a:spLocks noChangeShapeType="1"/>
            </p:cNvSpPr>
            <p:nvPr/>
          </p:nvSpPr>
          <p:spPr bwMode="auto">
            <a:xfrm flipV="1">
              <a:off x="624" y="2976"/>
              <a:ext cx="0" cy="384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47" name="Line 9"/>
            <p:cNvSpPr>
              <a:spLocks noChangeShapeType="1"/>
            </p:cNvSpPr>
            <p:nvPr/>
          </p:nvSpPr>
          <p:spPr bwMode="auto">
            <a:xfrm flipH="1">
              <a:off x="624" y="3072"/>
              <a:ext cx="144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 type="triangle" w="med" len="med"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48" name="Line 10"/>
            <p:cNvSpPr>
              <a:spLocks noChangeShapeType="1"/>
            </p:cNvSpPr>
            <p:nvPr/>
          </p:nvSpPr>
          <p:spPr bwMode="auto">
            <a:xfrm flipH="1">
              <a:off x="348" y="3072"/>
              <a:ext cx="144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miter lim="800000"/>
              <a:headEnd type="triangle" w="med" len="med"/>
              <a:tailEnd/>
            </a:ln>
          </p:spPr>
          <p:txBody>
            <a:bodyPr wrap="none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647700" y="1695450"/>
            <a:ext cx="4229100" cy="2673350"/>
            <a:chOff x="312" y="1676"/>
            <a:chExt cx="2664" cy="1684"/>
          </a:xfrm>
        </p:grpSpPr>
        <p:pic>
          <p:nvPicPr>
            <p:cNvPr id="34841" name="Picture 12" descr="EMR0216"/>
            <p:cNvPicPr>
              <a:picLocks noChangeAspect="1" noChangeArrowheads="1"/>
            </p:cNvPicPr>
            <p:nvPr/>
          </p:nvPicPr>
          <p:blipFill>
            <a:blip r:embed="rId2"/>
            <a:srcRect b="32259"/>
            <a:stretch>
              <a:fillRect/>
            </a:stretch>
          </p:blipFill>
          <p:spPr bwMode="auto">
            <a:xfrm>
              <a:off x="312" y="1676"/>
              <a:ext cx="1992" cy="1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4" name="Group 13"/>
            <p:cNvGrpSpPr>
              <a:grpSpLocks/>
            </p:cNvGrpSpPr>
            <p:nvPr/>
          </p:nvGrpSpPr>
          <p:grpSpPr bwMode="auto">
            <a:xfrm>
              <a:off x="2400" y="1680"/>
              <a:ext cx="576" cy="1680"/>
              <a:chOff x="2400" y="1680"/>
              <a:chExt cx="576" cy="1680"/>
            </a:xfrm>
          </p:grpSpPr>
          <p:sp>
            <p:nvSpPr>
              <p:cNvPr id="34843" name="Line 14"/>
              <p:cNvSpPr>
                <a:spLocks noChangeShapeType="1"/>
              </p:cNvSpPr>
              <p:nvPr/>
            </p:nvSpPr>
            <p:spPr bwMode="auto">
              <a:xfrm>
                <a:off x="2640" y="1680"/>
                <a:ext cx="0" cy="168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 type="triangle" w="med" len="med"/>
                <a:tailEnd type="triangle" w="med" len="med"/>
              </a:ln>
            </p:spPr>
            <p:txBody>
              <a:bodyPr wrap="none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844" name="Text Box 15"/>
              <p:cNvSpPr txBox="1">
                <a:spLocks noChangeArrowheads="1"/>
              </p:cNvSpPr>
              <p:nvPr/>
            </p:nvSpPr>
            <p:spPr bwMode="auto">
              <a:xfrm>
                <a:off x="2400" y="1928"/>
                <a:ext cx="576" cy="232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eaLnBrk="1" hangingPunct="1"/>
                <a:r>
                  <a:rPr lang="en-US">
                    <a:latin typeface="Tahoma" charset="0"/>
                    <a:ea typeface="Times New Roman" charset="0"/>
                    <a:cs typeface="Times New Roman" charset="0"/>
                  </a:rPr>
                  <a:t>11 um</a:t>
                </a:r>
              </a:p>
            </p:txBody>
          </p:sp>
        </p:grpSp>
      </p:grpSp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647700" y="1695450"/>
            <a:ext cx="4162425" cy="2654300"/>
            <a:chOff x="312" y="1676"/>
            <a:chExt cx="2622" cy="1672"/>
          </a:xfrm>
        </p:grpSpPr>
        <p:pic>
          <p:nvPicPr>
            <p:cNvPr id="34832" name="Picture 17" descr="7_lysosome_region"/>
            <p:cNvPicPr>
              <a:picLocks noChangeAspect="1" noChangeArrowheads="1"/>
            </p:cNvPicPr>
            <p:nvPr/>
          </p:nvPicPr>
          <p:blipFill>
            <a:blip r:embed="rId3"/>
            <a:srcRect b="32259"/>
            <a:stretch>
              <a:fillRect/>
            </a:stretch>
          </p:blipFill>
          <p:spPr bwMode="auto">
            <a:xfrm>
              <a:off x="312" y="1676"/>
              <a:ext cx="1992" cy="167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</p:pic>
        <p:grpSp>
          <p:nvGrpSpPr>
            <p:cNvPr id="6" name="Group 18"/>
            <p:cNvGrpSpPr>
              <a:grpSpLocks/>
            </p:cNvGrpSpPr>
            <p:nvPr/>
          </p:nvGrpSpPr>
          <p:grpSpPr bwMode="auto">
            <a:xfrm>
              <a:off x="1926" y="2292"/>
              <a:ext cx="1008" cy="402"/>
              <a:chOff x="1926" y="2292"/>
              <a:chExt cx="1008" cy="402"/>
            </a:xfrm>
          </p:grpSpPr>
          <p:grpSp>
            <p:nvGrpSpPr>
              <p:cNvPr id="7" name="Group 19"/>
              <p:cNvGrpSpPr>
                <a:grpSpLocks/>
              </p:cNvGrpSpPr>
              <p:nvPr/>
            </p:nvGrpSpPr>
            <p:grpSpPr bwMode="auto">
              <a:xfrm>
                <a:off x="1926" y="2292"/>
                <a:ext cx="480" cy="144"/>
                <a:chOff x="1926" y="2292"/>
                <a:chExt cx="480" cy="144"/>
              </a:xfrm>
            </p:grpSpPr>
            <p:sp>
              <p:nvSpPr>
                <p:cNvPr id="34839" name="Line 20"/>
                <p:cNvSpPr>
                  <a:spLocks noChangeShapeType="1"/>
                </p:cNvSpPr>
                <p:nvPr/>
              </p:nvSpPr>
              <p:spPr bwMode="auto">
                <a:xfrm>
                  <a:off x="1926" y="2436"/>
                  <a:ext cx="48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840" name="Line 21"/>
                <p:cNvSpPr>
                  <a:spLocks noChangeShapeType="1"/>
                </p:cNvSpPr>
                <p:nvPr/>
              </p:nvSpPr>
              <p:spPr bwMode="auto">
                <a:xfrm>
                  <a:off x="2358" y="2292"/>
                  <a:ext cx="0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 type="triangle" w="med" len="lg"/>
                </a:ln>
              </p:spPr>
              <p:txBody>
                <a:bodyPr wrap="none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8" name="Group 22"/>
              <p:cNvGrpSpPr>
                <a:grpSpLocks/>
              </p:cNvGrpSpPr>
              <p:nvPr/>
            </p:nvGrpSpPr>
            <p:grpSpPr bwMode="auto">
              <a:xfrm>
                <a:off x="1926" y="2550"/>
                <a:ext cx="480" cy="144"/>
                <a:chOff x="1926" y="2550"/>
                <a:chExt cx="480" cy="144"/>
              </a:xfrm>
            </p:grpSpPr>
            <p:sp>
              <p:nvSpPr>
                <p:cNvPr id="34837" name="Line 23"/>
                <p:cNvSpPr>
                  <a:spLocks noChangeShapeType="1"/>
                </p:cNvSpPr>
                <p:nvPr/>
              </p:nvSpPr>
              <p:spPr bwMode="auto">
                <a:xfrm>
                  <a:off x="1926" y="2556"/>
                  <a:ext cx="480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838" name="Line 24"/>
                <p:cNvSpPr>
                  <a:spLocks noChangeShapeType="1"/>
                </p:cNvSpPr>
                <p:nvPr/>
              </p:nvSpPr>
              <p:spPr bwMode="auto">
                <a:xfrm>
                  <a:off x="2358" y="2550"/>
                  <a:ext cx="0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 type="triangle" w="med" len="lg"/>
                  <a:tailEnd/>
                </a:ln>
              </p:spPr>
              <p:txBody>
                <a:bodyPr wrap="none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4836" name="Text Box 25"/>
              <p:cNvSpPr txBox="1">
                <a:spLocks noChangeArrowheads="1"/>
              </p:cNvSpPr>
              <p:nvPr/>
            </p:nvSpPr>
            <p:spPr bwMode="auto">
              <a:xfrm>
                <a:off x="2358" y="2376"/>
                <a:ext cx="576" cy="2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eaLnBrk="1" hangingPunct="1"/>
                <a:r>
                  <a:rPr lang="en-US">
                    <a:latin typeface="Tahoma" charset="0"/>
                    <a:ea typeface="Times New Roman" charset="0"/>
                    <a:cs typeface="Times New Roman" charset="0"/>
                  </a:rPr>
                  <a:t>0.9 um</a:t>
                </a:r>
              </a:p>
            </p:txBody>
          </p:sp>
        </p:grpSp>
      </p:grpSp>
      <p:sp>
        <p:nvSpPr>
          <p:cNvPr id="34825" name="Text Box 26"/>
          <p:cNvSpPr txBox="1">
            <a:spLocks noChangeArrowheads="1"/>
          </p:cNvSpPr>
          <p:nvPr/>
        </p:nvSpPr>
        <p:spPr bwMode="auto">
          <a:xfrm>
            <a:off x="5105400" y="2176463"/>
            <a:ext cx="3276600" cy="642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20 patients ( 1.4 – 57.8 mg/g ) </a:t>
            </a: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20 snapshots each, 9000x</a:t>
            </a:r>
            <a:endParaRPr lang="en-US" b="1">
              <a:latin typeface="Times New Roman" charset="0"/>
              <a:ea typeface="Times New Roman" charset="0"/>
              <a:cs typeface="Times New Roman" charset="0"/>
            </a:endParaRPr>
          </a:p>
        </p:txBody>
      </p:sp>
      <p:grpSp>
        <p:nvGrpSpPr>
          <p:cNvPr id="9" name="Group 27"/>
          <p:cNvGrpSpPr>
            <a:grpSpLocks/>
          </p:cNvGrpSpPr>
          <p:nvPr/>
        </p:nvGrpSpPr>
        <p:grpSpPr bwMode="auto">
          <a:xfrm>
            <a:off x="609600" y="3486150"/>
            <a:ext cx="7924800" cy="2795588"/>
            <a:chOff x="384" y="2196"/>
            <a:chExt cx="4992" cy="1761"/>
          </a:xfrm>
        </p:grpSpPr>
        <p:grpSp>
          <p:nvGrpSpPr>
            <p:cNvPr id="10" name="Group 28"/>
            <p:cNvGrpSpPr>
              <a:grpSpLocks/>
            </p:cNvGrpSpPr>
            <p:nvPr/>
          </p:nvGrpSpPr>
          <p:grpSpPr bwMode="auto">
            <a:xfrm>
              <a:off x="384" y="2196"/>
              <a:ext cx="4992" cy="1761"/>
              <a:chOff x="384" y="2196"/>
              <a:chExt cx="4992" cy="1761"/>
            </a:xfrm>
          </p:grpSpPr>
          <p:sp>
            <p:nvSpPr>
              <p:cNvPr id="34830" name="Text Box 29"/>
              <p:cNvSpPr txBox="1">
                <a:spLocks noChangeArrowheads="1"/>
              </p:cNvSpPr>
              <p:nvPr/>
            </p:nvSpPr>
            <p:spPr bwMode="auto">
              <a:xfrm>
                <a:off x="384" y="2928"/>
                <a:ext cx="2064" cy="102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just" eaLnBrk="1" hangingPunct="1">
                  <a:lnSpc>
                    <a:spcPct val="90000"/>
                  </a:lnSpc>
                  <a:spcBef>
                    <a:spcPct val="20000"/>
                  </a:spcBef>
                  <a:buClr>
                    <a:schemeClr val="tx2"/>
                  </a:buClr>
                  <a:buSzPct val="110000"/>
                  <a:buFont typeface="Wingdings" charset="2"/>
                  <a:buChar char="Ø"/>
                </a:pPr>
                <a:r>
                  <a:rPr lang="en-US">
                    <a:latin typeface="Times New Roman" charset="0"/>
                    <a:ea typeface="Times New Roman" charset="0"/>
                    <a:cs typeface="Times New Roman" charset="0"/>
                  </a:rPr>
                  <a:t> With increase in iron burden,</a:t>
                </a:r>
              </a:p>
              <a:p>
                <a:pPr lvl="1" algn="just" eaLnBrk="1" hangingPunct="1">
                  <a:lnSpc>
                    <a:spcPct val="90000"/>
                  </a:lnSpc>
                  <a:spcBef>
                    <a:spcPct val="20000"/>
                  </a:spcBef>
                  <a:buClr>
                    <a:schemeClr val="tx2"/>
                  </a:buClr>
                  <a:buSzPct val="110000"/>
                  <a:buFont typeface="Wingdings" charset="2"/>
                  <a:buChar char="Ø"/>
                </a:pPr>
                <a:r>
                  <a:rPr lang="en-US">
                    <a:latin typeface="Times New Roman" charset="0"/>
                    <a:ea typeface="Times New Roman" charset="0"/>
                    <a:cs typeface="Times New Roman" charset="0"/>
                  </a:rPr>
                  <a:t> peak shifts to the right </a:t>
                </a:r>
                <a:r>
                  <a:rPr lang="en-US">
                    <a:latin typeface="Times New Roman" charset="0"/>
                    <a:ea typeface="Times New Roman" charset="0"/>
                    <a:cs typeface="Times New Roman" charset="0"/>
                    <a:sym typeface="Wingdings" charset="2"/>
                  </a:rPr>
                  <a:t>and area of the distribution increases  particles get larger and are greater in number.  </a:t>
                </a:r>
                <a:endParaRPr lang="en-US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pic>
            <p:nvPicPr>
              <p:cNvPr id="34831" name="Picture 30" descr="Size-hist2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3120" y="2196"/>
                <a:ext cx="2256" cy="16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sp>
          <p:nvSpPr>
            <p:cNvPr id="34829" name="Line 31"/>
            <p:cNvSpPr>
              <a:spLocks noChangeShapeType="1"/>
            </p:cNvSpPr>
            <p:nvPr/>
          </p:nvSpPr>
          <p:spPr bwMode="auto">
            <a:xfrm flipV="1">
              <a:off x="3744" y="2448"/>
              <a:ext cx="192" cy="96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stealth" w="lg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3" name="Text Box 14"/>
          <p:cNvSpPr txBox="1">
            <a:spLocks noChangeArrowheads="1"/>
          </p:cNvSpPr>
          <p:nvPr/>
        </p:nvSpPr>
        <p:spPr bwMode="auto">
          <a:xfrm>
            <a:off x="5049838" y="6521450"/>
            <a:ext cx="386391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400" i="1" dirty="0" err="1"/>
              <a:t>Ghugre</a:t>
            </a:r>
            <a:r>
              <a:rPr lang="en-US" sz="1400" i="1" dirty="0" smtClean="0"/>
              <a:t> N, et al, J Microscopy 238(3):265-2724, 2010</a:t>
            </a:r>
            <a:endParaRPr lang="en-US" sz="1400" i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ChangeArrowheads="1"/>
          </p:cNvSpPr>
          <p:nvPr/>
        </p:nvSpPr>
        <p:spPr bwMode="auto">
          <a:xfrm>
            <a:off x="3786188" y="27289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3771900" y="27193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3338513" y="27432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2457450" y="18288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8614" name="Rectangle 6"/>
          <p:cNvSpPr>
            <a:spLocks noChangeArrowheads="1"/>
          </p:cNvSpPr>
          <p:nvPr/>
        </p:nvSpPr>
        <p:spPr bwMode="auto">
          <a:xfrm>
            <a:off x="685800" y="228600"/>
            <a:ext cx="7772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en-US" sz="3000" i="1">
                <a:solidFill>
                  <a:schemeClr val="tx2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Inter-particle distance, Inter-cellular variation</a:t>
            </a:r>
          </a:p>
        </p:txBody>
      </p:sp>
      <p:pic>
        <p:nvPicPr>
          <p:cNvPr id="35847" name="Picture 7" descr="Untitled-9-LQ-lysosomes2 copy"/>
          <p:cNvPicPr>
            <a:picLocks noChangeAspect="1" noChangeArrowheads="1"/>
          </p:cNvPicPr>
          <p:nvPr/>
        </p:nvPicPr>
        <p:blipFill>
          <a:blip r:embed="rId2"/>
          <a:srcRect t="16867" r="1993" b="2034"/>
          <a:stretch>
            <a:fillRect/>
          </a:stretch>
        </p:blipFill>
        <p:spPr bwMode="auto">
          <a:xfrm>
            <a:off x="1066800" y="1104900"/>
            <a:ext cx="2516188" cy="2514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pic>
      <p:pic>
        <p:nvPicPr>
          <p:cNvPr id="35848" name="Picture 11" descr="ObjectFreq-NNdist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95800" y="1066800"/>
            <a:ext cx="3429000" cy="257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849" name="Line 13"/>
          <p:cNvSpPr>
            <a:spLocks noChangeShapeType="1"/>
          </p:cNvSpPr>
          <p:nvPr/>
        </p:nvSpPr>
        <p:spPr bwMode="auto">
          <a:xfrm flipH="1">
            <a:off x="5410200" y="2628900"/>
            <a:ext cx="914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50" name="Text Box 14"/>
          <p:cNvSpPr txBox="1">
            <a:spLocks noChangeArrowheads="1"/>
          </p:cNvSpPr>
          <p:nvPr/>
        </p:nvSpPr>
        <p:spPr bwMode="auto">
          <a:xfrm>
            <a:off x="5049838" y="6521450"/>
            <a:ext cx="386391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400" i="1" dirty="0" err="1"/>
              <a:t>Ghugre</a:t>
            </a:r>
            <a:r>
              <a:rPr lang="en-US" sz="1400" i="1" dirty="0" smtClean="0"/>
              <a:t> N, et al, J Microscopy 238(3):265-2724, 2010</a:t>
            </a:r>
            <a:endParaRPr lang="en-US" sz="1400" i="1" dirty="0"/>
          </a:p>
        </p:txBody>
      </p:sp>
      <p:grpSp>
        <p:nvGrpSpPr>
          <p:cNvPr id="2" name="Group 15"/>
          <p:cNvGrpSpPr>
            <a:grpSpLocks noChangeAspect="1"/>
          </p:cNvGrpSpPr>
          <p:nvPr/>
        </p:nvGrpSpPr>
        <p:grpSpPr bwMode="auto">
          <a:xfrm>
            <a:off x="609600" y="3848100"/>
            <a:ext cx="3276600" cy="2616200"/>
            <a:chOff x="3720" y="7920"/>
            <a:chExt cx="4507" cy="3599"/>
          </a:xfrm>
        </p:grpSpPr>
        <p:pic>
          <p:nvPicPr>
            <p:cNvPr id="35854" name="Picture 16" descr="BL-P1260137"/>
            <p:cNvPicPr>
              <a:picLocks noChangeAspect="1" noChangeArrowheads="1"/>
            </p:cNvPicPr>
            <p:nvPr/>
          </p:nvPicPr>
          <p:blipFill>
            <a:blip r:embed="rId4">
              <a:lum bright="24000" contrast="48000"/>
            </a:blip>
            <a:srcRect/>
            <a:stretch>
              <a:fillRect/>
            </a:stretch>
          </p:blipFill>
          <p:spPr bwMode="auto">
            <a:xfrm>
              <a:off x="3720" y="7920"/>
              <a:ext cx="4507" cy="35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3" name="Group 17"/>
            <p:cNvGrpSpPr>
              <a:grpSpLocks noChangeAspect="1"/>
            </p:cNvGrpSpPr>
            <p:nvPr/>
          </p:nvGrpSpPr>
          <p:grpSpPr bwMode="auto">
            <a:xfrm>
              <a:off x="4228" y="8463"/>
              <a:ext cx="3548" cy="2522"/>
              <a:chOff x="5995" y="8466"/>
              <a:chExt cx="1932" cy="1374"/>
            </a:xfrm>
          </p:grpSpPr>
          <p:sp>
            <p:nvSpPr>
              <p:cNvPr id="35856" name="Rectangle 18"/>
              <p:cNvSpPr>
                <a:spLocks noChangeAspect="1" noChangeArrowheads="1"/>
              </p:cNvSpPr>
              <p:nvPr/>
            </p:nvSpPr>
            <p:spPr bwMode="auto">
              <a:xfrm>
                <a:off x="6000" y="8466"/>
                <a:ext cx="1927" cy="1374"/>
              </a:xfrm>
              <a:prstGeom prst="rect">
                <a:avLst/>
              </a:prstGeom>
              <a:noFill/>
              <a:ln w="15875">
                <a:solidFill>
                  <a:srgbClr val="FFFFFF"/>
                </a:solidFill>
                <a:prstDash val="dash"/>
                <a:miter lim="800000"/>
                <a:headEnd/>
                <a:tailEnd/>
              </a:ln>
            </p:spPr>
            <p:txBody>
              <a:bodyPr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857" name="Line 19"/>
              <p:cNvSpPr>
                <a:spLocks noChangeAspect="1" noChangeShapeType="1"/>
              </p:cNvSpPr>
              <p:nvPr/>
            </p:nvSpPr>
            <p:spPr bwMode="auto">
              <a:xfrm>
                <a:off x="6007" y="8946"/>
                <a:ext cx="1920" cy="0"/>
              </a:xfrm>
              <a:prstGeom prst="line">
                <a:avLst/>
              </a:prstGeom>
              <a:noFill/>
              <a:ln w="15875">
                <a:solidFill>
                  <a:srgbClr val="FFFFFF"/>
                </a:solidFill>
                <a:prstDash val="dash"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858" name="Line 20"/>
              <p:cNvSpPr>
                <a:spLocks noChangeAspect="1" noChangeShapeType="1"/>
              </p:cNvSpPr>
              <p:nvPr/>
            </p:nvSpPr>
            <p:spPr bwMode="auto">
              <a:xfrm>
                <a:off x="6487" y="8466"/>
                <a:ext cx="0" cy="1374"/>
              </a:xfrm>
              <a:prstGeom prst="line">
                <a:avLst/>
              </a:prstGeom>
              <a:noFill/>
              <a:ln w="15875">
                <a:solidFill>
                  <a:srgbClr val="FFFFFF"/>
                </a:solidFill>
                <a:prstDash val="dash"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859" name="Line 21"/>
              <p:cNvSpPr>
                <a:spLocks noChangeAspect="1" noChangeShapeType="1"/>
              </p:cNvSpPr>
              <p:nvPr/>
            </p:nvSpPr>
            <p:spPr bwMode="auto">
              <a:xfrm>
                <a:off x="6979" y="8466"/>
                <a:ext cx="0" cy="1374"/>
              </a:xfrm>
              <a:prstGeom prst="line">
                <a:avLst/>
              </a:prstGeom>
              <a:noFill/>
              <a:ln w="15875">
                <a:solidFill>
                  <a:srgbClr val="FFFFFF"/>
                </a:solidFill>
                <a:prstDash val="dash"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860" name="Line 22"/>
              <p:cNvSpPr>
                <a:spLocks noChangeAspect="1" noChangeShapeType="1"/>
              </p:cNvSpPr>
              <p:nvPr/>
            </p:nvSpPr>
            <p:spPr bwMode="auto">
              <a:xfrm>
                <a:off x="7459" y="8466"/>
                <a:ext cx="0" cy="1374"/>
              </a:xfrm>
              <a:prstGeom prst="line">
                <a:avLst/>
              </a:prstGeom>
              <a:noFill/>
              <a:ln w="15875">
                <a:solidFill>
                  <a:srgbClr val="FFFFFF"/>
                </a:solidFill>
                <a:prstDash val="dash"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861" name="Line 23"/>
              <p:cNvSpPr>
                <a:spLocks noChangeAspect="1" noChangeShapeType="1"/>
              </p:cNvSpPr>
              <p:nvPr/>
            </p:nvSpPr>
            <p:spPr bwMode="auto">
              <a:xfrm>
                <a:off x="5995" y="9366"/>
                <a:ext cx="1932" cy="0"/>
              </a:xfrm>
              <a:prstGeom prst="line">
                <a:avLst/>
              </a:prstGeom>
              <a:noFill/>
              <a:ln w="15875">
                <a:solidFill>
                  <a:srgbClr val="FFFFFF"/>
                </a:solidFill>
                <a:prstDash val="dash"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pic>
        <p:nvPicPr>
          <p:cNvPr id="35852" name="Picture 27" descr="CellCount-IronStain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419600" y="3848100"/>
            <a:ext cx="3505200" cy="263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5853" name="Line 28"/>
          <p:cNvSpPr>
            <a:spLocks noChangeShapeType="1"/>
          </p:cNvSpPr>
          <p:nvPr/>
        </p:nvSpPr>
        <p:spPr bwMode="auto">
          <a:xfrm>
            <a:off x="4572000" y="3162300"/>
            <a:ext cx="12192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ChangeArrowheads="1"/>
          </p:cNvSpPr>
          <p:nvPr/>
        </p:nvSpPr>
        <p:spPr bwMode="auto">
          <a:xfrm>
            <a:off x="3786188" y="27289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6867" name="Rectangle 3"/>
          <p:cNvSpPr>
            <a:spLocks noChangeArrowheads="1"/>
          </p:cNvSpPr>
          <p:nvPr/>
        </p:nvSpPr>
        <p:spPr bwMode="auto">
          <a:xfrm>
            <a:off x="3771900" y="27193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2457450" y="18288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5781" name="Rectangle 5"/>
          <p:cNvSpPr>
            <a:spLocks noChangeArrowheads="1"/>
          </p:cNvSpPr>
          <p:nvPr/>
        </p:nvSpPr>
        <p:spPr bwMode="auto">
          <a:xfrm>
            <a:off x="685800" y="304800"/>
            <a:ext cx="7772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en-US" sz="3000">
                <a:solidFill>
                  <a:schemeClr val="tx2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Virtual Liver Model</a:t>
            </a:r>
            <a:endParaRPr lang="en-US" sz="3000" i="1">
              <a:solidFill>
                <a:schemeClr val="tx2"/>
              </a:solidFill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sp>
        <p:nvSpPr>
          <p:cNvPr id="36870" name="Text Box 6"/>
          <p:cNvSpPr txBox="1">
            <a:spLocks noChangeArrowheads="1"/>
          </p:cNvSpPr>
          <p:nvPr/>
        </p:nvSpPr>
        <p:spPr bwMode="auto">
          <a:xfrm>
            <a:off x="838200" y="4256088"/>
            <a:ext cx="3733800" cy="2005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1600">
                <a:latin typeface="Times New Roman" charset="0"/>
                <a:ea typeface="Times New Roman" charset="0"/>
                <a:cs typeface="Times New Roman" charset="0"/>
              </a:rPr>
              <a:t> Cuboidal environment (80 µm side) </a:t>
            </a:r>
            <a:r>
              <a:rPr lang="en-US" sz="1600">
                <a:latin typeface="Times New Roman" charset="0"/>
                <a:ea typeface="Times New Roman" charset="0"/>
                <a:cs typeface="Times New Roman" charset="0"/>
                <a:sym typeface="Wingdings" charset="2"/>
              </a:rPr>
              <a:t> mimic liver tissue.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1600">
                <a:latin typeface="Times New Roman" charset="0"/>
                <a:ea typeface="Times New Roman" charset="0"/>
                <a:cs typeface="Times New Roman" charset="0"/>
                <a:sym typeface="Wingdings" charset="2"/>
              </a:rPr>
              <a:t> 64 hepatocytes, 20 </a:t>
            </a:r>
            <a:r>
              <a:rPr lang="en-US" sz="1600">
                <a:latin typeface="Times New Roman" charset="0"/>
                <a:ea typeface="Times New Roman" charset="0"/>
                <a:cs typeface="Times New Roman" charset="0"/>
              </a:rPr>
              <a:t>µm side cubes (approximation to  hexagonal hepatocyte shape).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1600">
                <a:latin typeface="Times New Roman" charset="0"/>
                <a:ea typeface="Times New Roman" charset="0"/>
                <a:cs typeface="Times New Roman" charset="0"/>
              </a:rPr>
              <a:t> 10 µm diameter cylindrical sinusoids (~6% by volume).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1600">
                <a:latin typeface="Times New Roman" charset="0"/>
                <a:ea typeface="Times New Roman" charset="0"/>
                <a:cs typeface="Times New Roman" charset="0"/>
              </a:rPr>
              <a:t> Portal tracts were neglected.</a:t>
            </a:r>
          </a:p>
        </p:txBody>
      </p:sp>
      <p:pic>
        <p:nvPicPr>
          <p:cNvPr id="36871" name="Picture 7" descr="sinusoid-3D"/>
          <p:cNvPicPr>
            <a:picLocks noChangeAspect="1" noChangeArrowheads="1"/>
          </p:cNvPicPr>
          <p:nvPr/>
        </p:nvPicPr>
        <p:blipFill>
          <a:blip r:embed="rId2"/>
          <a:srcRect l="18582" t="4800" r="14235" b="9520"/>
          <a:stretch>
            <a:fillRect/>
          </a:stretch>
        </p:blipFill>
        <p:spPr bwMode="auto">
          <a:xfrm>
            <a:off x="990600" y="1131888"/>
            <a:ext cx="2971800" cy="284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872" name="Picture 8" descr="liver"/>
          <p:cNvPicPr>
            <a:picLocks noChangeAspect="1" noChangeArrowheads="1"/>
          </p:cNvPicPr>
          <p:nvPr/>
        </p:nvPicPr>
        <p:blipFill>
          <a:blip r:embed="rId3"/>
          <a:srcRect l="4747" t="6232" r="7867" b="16418"/>
          <a:stretch>
            <a:fillRect/>
          </a:stretch>
        </p:blipFill>
        <p:spPr bwMode="auto">
          <a:xfrm>
            <a:off x="5029200" y="1066800"/>
            <a:ext cx="3048000" cy="288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873" name="Text Box 9"/>
          <p:cNvSpPr txBox="1">
            <a:spLocks noChangeArrowheads="1"/>
          </p:cNvSpPr>
          <p:nvPr/>
        </p:nvSpPr>
        <p:spPr bwMode="auto">
          <a:xfrm>
            <a:off x="4648200" y="4256088"/>
            <a:ext cx="3962400" cy="195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1600">
                <a:latin typeface="Times New Roman" charset="0"/>
                <a:ea typeface="Times New Roman" charset="0"/>
                <a:cs typeface="Times New Roman" charset="0"/>
              </a:rPr>
              <a:t> Spherical iron particles were assigned to hepatocytes and sinusoids based on inter-compartment prevalence.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1600">
                <a:latin typeface="Times New Roman" charset="0"/>
                <a:ea typeface="Times New Roman" charset="0"/>
                <a:cs typeface="Times New Roman" charset="0"/>
              </a:rPr>
              <a:t> Distribution was based on size, cellular anisotropy and inter-particle distances according to GDF’s.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1600">
                <a:latin typeface="Times New Roman" charset="0"/>
                <a:ea typeface="Times New Roman" charset="0"/>
                <a:cs typeface="Times New Roman" charset="0"/>
              </a:rPr>
              <a:t>  Sphere were placed in a non overlapping manner.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ChangeArrowheads="1"/>
          </p:cNvSpPr>
          <p:nvPr/>
        </p:nvSpPr>
        <p:spPr bwMode="auto">
          <a:xfrm>
            <a:off x="4953000" y="1752600"/>
            <a:ext cx="38862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en-US" sz="2800" i="1">
                <a:solidFill>
                  <a:schemeClr val="tx2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Final MRI calibration predicted by model</a:t>
            </a:r>
          </a:p>
        </p:txBody>
      </p:sp>
      <p:sp>
        <p:nvSpPr>
          <p:cNvPr id="37893" name="Text Box 5"/>
          <p:cNvSpPr txBox="1">
            <a:spLocks noChangeArrowheads="1"/>
          </p:cNvSpPr>
          <p:nvPr/>
        </p:nvSpPr>
        <p:spPr bwMode="auto">
          <a:xfrm>
            <a:off x="5181600" y="2971800"/>
            <a:ext cx="3962400" cy="204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2000">
                <a:ea typeface="Times New Roman" charset="0"/>
                <a:cs typeface="Times New Roman" charset="0"/>
              </a:rPr>
              <a:t> Particle size characterization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2000">
                <a:ea typeface="Times New Roman" charset="0"/>
                <a:cs typeface="Times New Roman" charset="0"/>
              </a:rPr>
              <a:t> Inter-cellular iron anisotropy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2000">
                <a:ea typeface="Times New Roman" charset="0"/>
                <a:cs typeface="Times New Roman" charset="0"/>
              </a:rPr>
              <a:t> Inter-particle distance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None/>
            </a:pPr>
            <a:endParaRPr lang="en-US" sz="2000">
              <a:ea typeface="Times New Roman" charset="0"/>
              <a:cs typeface="Times New Roman" charset="0"/>
            </a:endParaRP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2000">
                <a:ea typeface="Times New Roman" charset="0"/>
                <a:cs typeface="Times New Roman" charset="0"/>
              </a:rPr>
              <a:t> Sinusoids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Char char="Ø"/>
            </a:pPr>
            <a:r>
              <a:rPr lang="en-US" sz="2000">
                <a:ea typeface="Times New Roman" charset="0"/>
                <a:cs typeface="Times New Roman" charset="0"/>
              </a:rPr>
              <a:t> Restricted motion</a:t>
            </a:r>
          </a:p>
        </p:txBody>
      </p:sp>
      <p:sp>
        <p:nvSpPr>
          <p:cNvPr id="37894" name="Text Box 6"/>
          <p:cNvSpPr txBox="1">
            <a:spLocks noChangeArrowheads="1"/>
          </p:cNvSpPr>
          <p:nvPr/>
        </p:nvSpPr>
        <p:spPr bwMode="auto">
          <a:xfrm>
            <a:off x="3733800" y="4092575"/>
            <a:ext cx="83820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None/>
            </a:pPr>
            <a:r>
              <a:rPr lang="en-US" sz="1600">
                <a:latin typeface="Times New Roman" charset="0"/>
                <a:ea typeface="Times New Roman" charset="0"/>
                <a:cs typeface="Times New Roman" charset="0"/>
              </a:rPr>
              <a:t>12 %</a:t>
            </a:r>
          </a:p>
        </p:txBody>
      </p:sp>
      <p:sp>
        <p:nvSpPr>
          <p:cNvPr id="37895" name="Text Box 7"/>
          <p:cNvSpPr txBox="1">
            <a:spLocks noChangeArrowheads="1"/>
          </p:cNvSpPr>
          <p:nvPr/>
        </p:nvSpPr>
        <p:spPr bwMode="auto">
          <a:xfrm>
            <a:off x="3657600" y="1273175"/>
            <a:ext cx="838200" cy="31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10000"/>
              <a:buFont typeface="Wingdings" charset="2"/>
              <a:buNone/>
            </a:pPr>
            <a:r>
              <a:rPr lang="en-US" sz="1600">
                <a:latin typeface="Times New Roman" charset="0"/>
                <a:ea typeface="Times New Roman" charset="0"/>
                <a:cs typeface="Times New Roman" charset="0"/>
              </a:rPr>
              <a:t>- 16 %</a:t>
            </a:r>
          </a:p>
        </p:txBody>
      </p:sp>
      <p:sp>
        <p:nvSpPr>
          <p:cNvPr id="37896" name="Text Box 8"/>
          <p:cNvSpPr txBox="1">
            <a:spLocks noChangeArrowheads="1"/>
          </p:cNvSpPr>
          <p:nvPr/>
        </p:nvSpPr>
        <p:spPr bwMode="auto">
          <a:xfrm>
            <a:off x="4953000" y="6352173"/>
            <a:ext cx="408570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i="1" dirty="0" err="1"/>
              <a:t>Ghugre</a:t>
            </a:r>
            <a:r>
              <a:rPr lang="en-US" sz="1600" i="1" dirty="0" smtClean="0"/>
              <a:t> et al, </a:t>
            </a:r>
            <a:r>
              <a:rPr lang="en-US" sz="1600" i="1" dirty="0" err="1" smtClean="0"/>
              <a:t>Mag</a:t>
            </a:r>
            <a:r>
              <a:rPr lang="en-US" sz="1600" i="1" dirty="0" smtClean="0"/>
              <a:t> Res Med, 65(3):837-847, 2011</a:t>
            </a:r>
            <a:endParaRPr lang="en-US" sz="1600" i="1" dirty="0"/>
          </a:p>
        </p:txBody>
      </p:sp>
      <p:pic>
        <p:nvPicPr>
          <p:cNvPr id="37897" name="Picture 10" descr="4-3D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1066800"/>
            <a:ext cx="3125788" cy="233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898" name="Picture 11" descr="4-sec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71600" y="3375025"/>
            <a:ext cx="3125788" cy="233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32" name="Picture 12" descr="S03-1756-P1260080">
            <a:hlinkClick r:id="rId4" action="ppaction://hlinkpres?slideindex=23&amp;slidetitle=Slide 23"/>
          </p:cNvPr>
          <p:cNvPicPr>
            <a:picLocks noChangeAspect="1" noChangeArrowheads="1"/>
          </p:cNvPicPr>
          <p:nvPr/>
        </p:nvPicPr>
        <p:blipFill>
          <a:blip r:embed="rId5">
            <a:lum bright="32000" contrast="28000"/>
          </a:blip>
          <a:srcRect l="13878" t="2632" r="6645"/>
          <a:stretch>
            <a:fillRect/>
          </a:stretch>
        </p:blipFill>
        <p:spPr bwMode="auto">
          <a:xfrm>
            <a:off x="2005013" y="1220788"/>
            <a:ext cx="1981200" cy="1941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2" name="Group 11"/>
          <p:cNvGrpSpPr/>
          <p:nvPr/>
        </p:nvGrpSpPr>
        <p:grpSpPr>
          <a:xfrm>
            <a:off x="1023938" y="422274"/>
            <a:ext cx="3657600" cy="5635625"/>
            <a:chOff x="685800" y="765175"/>
            <a:chExt cx="3657600" cy="5635625"/>
          </a:xfrm>
        </p:grpSpPr>
        <p:pic>
          <p:nvPicPr>
            <p:cNvPr id="37891" name="Picture 3" descr="R2s-HIC-40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685800" y="765175"/>
              <a:ext cx="3656013" cy="2740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7892" name="Picture 4" descr="R2-HIC-40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687388" y="3660775"/>
              <a:ext cx="3656012" cy="2740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28600"/>
            <a:ext cx="8229600" cy="1139825"/>
          </a:xfrm>
        </p:spPr>
        <p:txBody>
          <a:bodyPr/>
          <a:lstStyle/>
          <a:p>
            <a:pPr eaLnBrk="1" hangingPunct="1">
              <a:defRPr/>
            </a:pPr>
            <a:r>
              <a:rPr lang="en-US" sz="4800" dirty="0">
                <a:ea typeface="+mj-ea"/>
                <a:cs typeface="+mj-cs"/>
              </a:rPr>
              <a:t>Model Validation (3T </a:t>
            </a:r>
            <a:r>
              <a:rPr lang="en-US" sz="4800" dirty="0" err="1">
                <a:ea typeface="+mj-ea"/>
                <a:cs typeface="+mj-cs"/>
              </a:rPr>
              <a:t>vs</a:t>
            </a:r>
            <a:r>
              <a:rPr lang="en-US" sz="4800" dirty="0">
                <a:ea typeface="+mj-ea"/>
                <a:cs typeface="+mj-cs"/>
              </a:rPr>
              <a:t> 1.5T)</a:t>
            </a:r>
          </a:p>
        </p:txBody>
      </p:sp>
      <p:sp>
        <p:nvSpPr>
          <p:cNvPr id="40963" name="Text Box 4"/>
          <p:cNvSpPr txBox="1">
            <a:spLocks noChangeArrowheads="1"/>
          </p:cNvSpPr>
          <p:nvPr/>
        </p:nvSpPr>
        <p:spPr bwMode="auto">
          <a:xfrm>
            <a:off x="5638800" y="6248400"/>
            <a:ext cx="32829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i="1"/>
              <a:t>Storey et al., JMRI 25:540-7, 2007</a:t>
            </a:r>
          </a:p>
        </p:txBody>
      </p:sp>
      <p:pic>
        <p:nvPicPr>
          <p:cNvPr id="40964" name="Picture 7" descr="R2s-3Tvs15_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981200"/>
            <a:ext cx="3656013" cy="274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965" name="Text Box 9"/>
          <p:cNvSpPr txBox="1">
            <a:spLocks noChangeArrowheads="1"/>
          </p:cNvSpPr>
          <p:nvPr/>
        </p:nvSpPr>
        <p:spPr bwMode="auto">
          <a:xfrm>
            <a:off x="2743200" y="3581400"/>
            <a:ext cx="990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eaLnBrk="1" hangingPunct="1"/>
            <a:r>
              <a:rPr lang="en-US" sz="1200" b="1" i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en-US" sz="1200" b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= 2</a:t>
            </a:r>
            <a:r>
              <a:rPr lang="en-US" sz="1200" b="1" i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x</a:t>
            </a:r>
            <a:r>
              <a:rPr lang="en-US" sz="1200" b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-35</a:t>
            </a:r>
          </a:p>
          <a:p>
            <a:pPr eaLnBrk="1" hangingPunct="1"/>
            <a:r>
              <a:rPr lang="en-US" sz="1200" b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R</a:t>
            </a:r>
            <a:r>
              <a:rPr lang="en-US" sz="1200" b="1" baseline="3000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en-US" sz="1200" b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= 0.9986</a:t>
            </a:r>
          </a:p>
          <a:p>
            <a:pPr eaLnBrk="1" hangingPunct="1"/>
            <a:r>
              <a:rPr lang="en-US" sz="1200" b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p &lt; 0.0001</a:t>
            </a:r>
          </a:p>
        </p:txBody>
      </p:sp>
      <p:sp>
        <p:nvSpPr>
          <p:cNvPr id="40967" name="Text Box 11"/>
          <p:cNvSpPr txBox="1">
            <a:spLocks noChangeArrowheads="1"/>
          </p:cNvSpPr>
          <p:nvPr/>
        </p:nvSpPr>
        <p:spPr bwMode="auto">
          <a:xfrm>
            <a:off x="5029200" y="6519446"/>
            <a:ext cx="409341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i="1" dirty="0" err="1" smtClean="0"/>
              <a:t>Ghugre</a:t>
            </a:r>
            <a:r>
              <a:rPr lang="en-US" sz="1600" i="1" dirty="0" smtClean="0"/>
              <a:t>, et al, </a:t>
            </a:r>
            <a:r>
              <a:rPr lang="en-US" sz="1600" i="1" dirty="0" err="1" smtClean="0"/>
              <a:t>Mag</a:t>
            </a:r>
            <a:r>
              <a:rPr lang="en-US" sz="1600" i="1" dirty="0" smtClean="0"/>
              <a:t> Res. Med, 74(3):879-83, 2015</a:t>
            </a:r>
            <a:endParaRPr lang="en-US" sz="1600" i="1" dirty="0"/>
          </a:p>
        </p:txBody>
      </p:sp>
      <p:sp>
        <p:nvSpPr>
          <p:cNvPr id="40968" name="Text Box 17"/>
          <p:cNvSpPr txBox="1">
            <a:spLocks noChangeArrowheads="1"/>
          </p:cNvSpPr>
          <p:nvPr/>
        </p:nvSpPr>
        <p:spPr bwMode="auto">
          <a:xfrm>
            <a:off x="990600" y="4953000"/>
            <a:ext cx="26257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/>
              <a:t>R2* doubles at 3T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800600" y="1981200"/>
            <a:ext cx="3656013" cy="3429000"/>
            <a:chOff x="4800600" y="1981200"/>
            <a:chExt cx="3656013" cy="3429000"/>
          </a:xfrm>
        </p:grpSpPr>
        <p:grpSp>
          <p:nvGrpSpPr>
            <p:cNvPr id="2" name="Group 13"/>
            <p:cNvGrpSpPr>
              <a:grpSpLocks/>
            </p:cNvGrpSpPr>
            <p:nvPr/>
          </p:nvGrpSpPr>
          <p:grpSpPr bwMode="auto">
            <a:xfrm>
              <a:off x="4800600" y="1981200"/>
              <a:ext cx="3656013" cy="2740025"/>
              <a:chOff x="2736" y="720"/>
              <a:chExt cx="2303" cy="1726"/>
            </a:xfrm>
          </p:grpSpPr>
          <p:pic>
            <p:nvPicPr>
              <p:cNvPr id="40970" name="Picture 8" descr="R2-3Tvs15_2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2736" y="720"/>
                <a:ext cx="2303" cy="172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40971" name="Text Box 10"/>
              <p:cNvSpPr txBox="1">
                <a:spLocks noChangeArrowheads="1"/>
              </p:cNvSpPr>
              <p:nvPr/>
            </p:nvSpPr>
            <p:spPr bwMode="auto">
              <a:xfrm>
                <a:off x="4032" y="1726"/>
                <a:ext cx="768" cy="4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pPr eaLnBrk="1" hangingPunct="1"/>
                <a:r>
                  <a:rPr lang="en-US" sz="1200" b="1" i="1">
                    <a:solidFill>
                      <a:schemeClr val="bg1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lang="en-US" sz="1200" b="1">
                    <a:solidFill>
                      <a:schemeClr val="bg1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= 1.47</a:t>
                </a:r>
                <a:r>
                  <a:rPr lang="en-US" sz="1200" b="1" i="1">
                    <a:solidFill>
                      <a:schemeClr val="bg1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lang="en-US" sz="1200" b="1">
                    <a:solidFill>
                      <a:schemeClr val="bg1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-2.2</a:t>
                </a:r>
              </a:p>
              <a:p>
                <a:pPr eaLnBrk="1" hangingPunct="1"/>
                <a:r>
                  <a:rPr lang="en-US" sz="1200" b="1">
                    <a:solidFill>
                      <a:schemeClr val="bg1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R</a:t>
                </a:r>
                <a:r>
                  <a:rPr lang="en-US" sz="1200" b="1" baseline="30000">
                    <a:solidFill>
                      <a:schemeClr val="bg1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2</a:t>
                </a:r>
                <a:r>
                  <a:rPr lang="en-US" sz="1200" b="1">
                    <a:solidFill>
                      <a:schemeClr val="bg1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= 0.9958</a:t>
                </a:r>
              </a:p>
              <a:p>
                <a:pPr eaLnBrk="1" hangingPunct="1"/>
                <a:r>
                  <a:rPr lang="en-US" sz="1200" b="1">
                    <a:solidFill>
                      <a:schemeClr val="bg1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p &lt; 0.0001</a:t>
                </a:r>
              </a:p>
            </p:txBody>
          </p:sp>
        </p:grpSp>
        <p:sp>
          <p:nvSpPr>
            <p:cNvPr id="40969" name="Text Box 18"/>
            <p:cNvSpPr txBox="1">
              <a:spLocks noChangeArrowheads="1"/>
            </p:cNvSpPr>
            <p:nvPr/>
          </p:nvSpPr>
          <p:spPr bwMode="auto">
            <a:xfrm>
              <a:off x="5029200" y="4953000"/>
              <a:ext cx="3286125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2400" dirty="0"/>
                <a:t>R2 is 47% higher at 3T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3726</TotalTime>
  <Words>373</Words>
  <Application>Microsoft Macintosh PowerPoint</Application>
  <PresentationFormat>On-screen Show (4:3)</PresentationFormat>
  <Paragraphs>60</Paragraphs>
  <Slides>8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Folio</vt:lpstr>
      <vt:lpstr>Image Physics</vt:lpstr>
      <vt:lpstr>Slide 2</vt:lpstr>
      <vt:lpstr>Principles of Iron Measurement</vt:lpstr>
      <vt:lpstr>Slide 4</vt:lpstr>
      <vt:lpstr>Slide 5</vt:lpstr>
      <vt:lpstr>Slide 6</vt:lpstr>
      <vt:lpstr>Slide 7</vt:lpstr>
      <vt:lpstr>Model Validation (3T vs 1.5T)</vt:lpstr>
    </vt:vector>
  </TitlesOfParts>
  <Company>USC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Iron Assessment by MRI</dc:title>
  <dc:creator>john wood</dc:creator>
  <cp:lastModifiedBy>john wood</cp:lastModifiedBy>
  <cp:revision>57</cp:revision>
  <cp:lastPrinted>2011-12-01T22:27:36Z</cp:lastPrinted>
  <dcterms:created xsi:type="dcterms:W3CDTF">2018-04-13T04:43:48Z</dcterms:created>
  <dcterms:modified xsi:type="dcterms:W3CDTF">2018-04-13T10:59:13Z</dcterms:modified>
</cp:coreProperties>
</file>